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9" r:id="rId2"/>
    <p:sldId id="321" r:id="rId3"/>
    <p:sldId id="342" r:id="rId4"/>
    <p:sldId id="336" r:id="rId5"/>
    <p:sldId id="344" r:id="rId6"/>
    <p:sldId id="339" r:id="rId7"/>
    <p:sldId id="341" r:id="rId8"/>
    <p:sldId id="343" r:id="rId9"/>
    <p:sldId id="340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702" userDrawn="1">
          <p15:clr>
            <a:srgbClr val="A4A3A4"/>
          </p15:clr>
        </p15:guide>
        <p15:guide id="4" orient="horz" pos="3022" userDrawn="1">
          <p15:clr>
            <a:srgbClr val="A4A3A4"/>
          </p15:clr>
        </p15:guide>
        <p15:guide id="5" orient="horz" pos="4110" userDrawn="1">
          <p15:clr>
            <a:srgbClr val="A4A3A4"/>
          </p15:clr>
        </p15:guide>
        <p15:guide id="6" orient="horz" pos="754" userDrawn="1">
          <p15:clr>
            <a:srgbClr val="A4A3A4"/>
          </p15:clr>
        </p15:guide>
        <p15:guide id="7" pos="5692" userDrawn="1">
          <p15:clr>
            <a:srgbClr val="A4A3A4"/>
          </p15:clr>
        </p15:guide>
        <p15:guide id="8" pos="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4F95"/>
    <a:srgbClr val="FF9933"/>
    <a:srgbClr val="FF9999"/>
    <a:srgbClr val="66FFCC"/>
    <a:srgbClr val="9966FF"/>
    <a:srgbClr val="EAEAEA"/>
    <a:srgbClr val="FFCCCC"/>
    <a:srgbClr val="99CC00"/>
    <a:srgbClr val="00FF00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3537" autoAdjust="0"/>
  </p:normalViewPr>
  <p:slideViewPr>
    <p:cSldViewPr>
      <p:cViewPr varScale="1">
        <p:scale>
          <a:sx n="103" d="100"/>
          <a:sy n="103" d="100"/>
        </p:scale>
        <p:origin x="-84" y="-90"/>
      </p:cViewPr>
      <p:guideLst>
        <p:guide orient="horz" pos="2160"/>
        <p:guide orient="horz" pos="3702"/>
        <p:guide orient="horz" pos="3022"/>
        <p:guide orient="horz" pos="4110"/>
        <p:guide orient="horz" pos="754"/>
        <p:guide pos="2880"/>
        <p:guide pos="5692"/>
        <p:guide pos="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trak_m\Desktop\&#1063;&#1045;&#1056;&#1053;&#1071;&#1045;&#1042;\&#1063;&#1057;&#1042;%20&#1076;&#1086;&#1082;&#1083;&#1072;&#1076;%2019.07.2016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atrak_m\Desktop\&#1063;&#1045;&#1056;&#1053;&#1071;&#1045;&#1042;\&#1063;&#1057;&#1042;%20&#1076;&#1086;&#1082;&#1083;&#1072;&#1076;%2019.07.2016\&#1051;&#1080;&#1089;&#1090;%20Microsoft%20Office%20Exce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8038760892395642E-2"/>
          <c:y val="0.12790060245411455"/>
          <c:w val="0.88333333333333364"/>
          <c:h val="0.83796296296296191"/>
        </c:manualLayout>
      </c:layout>
      <c:pie3DChart>
        <c:varyColors val="1"/>
      </c:pie3DChart>
      <c:spPr>
        <a:noFill/>
        <a:ln w="25400">
          <a:noFill/>
        </a:ln>
      </c:spPr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8751957843464045E-2"/>
          <c:y val="3.9077761081893356E-2"/>
          <c:w val="0.96124804215653636"/>
          <c:h val="0.96092223891810702"/>
        </c:manualLayout>
      </c:layout>
      <c:pie3DChart>
        <c:varyColors val="1"/>
        <c:ser>
          <c:idx val="0"/>
          <c:order val="0"/>
          <c:explosion val="31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0.1320873797025372"/>
                  <c:y val="7.0189195100612417E-2"/>
                </c:manualLayout>
              </c:layout>
              <c:showPercent val="1"/>
            </c:dLbl>
            <c:dLbl>
              <c:idx val="1"/>
              <c:layout>
                <c:manualLayout>
                  <c:x val="0.16975120297462828"/>
                  <c:y val="-0.28353382910469532"/>
                </c:manualLayout>
              </c:layout>
              <c:showPercent val="1"/>
            </c:dLbl>
            <c:dLbl>
              <c:idx val="2"/>
              <c:layout>
                <c:manualLayout>
                  <c:x val="6.0718947894678438E-2"/>
                  <c:y val="3.4235348867722656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val>
            <c:numRef>
              <c:f>Лист1!$C$4:$C$6</c:f>
              <c:numCache>
                <c:formatCode>General</c:formatCode>
                <c:ptCount val="3"/>
                <c:pt idx="0">
                  <c:v>115</c:v>
                </c:pt>
                <c:pt idx="1">
                  <c:v>309</c:v>
                </c:pt>
                <c:pt idx="2">
                  <c:v>28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</c:pie3D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8038760892395656E-2"/>
          <c:y val="0.12790060245411455"/>
          <c:w val="0.8833333333333333"/>
          <c:h val="0.83796296296296169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explosion val="28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0.12211701662292206"/>
                  <c:y val="5.1726086322543101E-2"/>
                </c:manualLayout>
              </c:layout>
              <c:showPercent val="1"/>
            </c:dLbl>
            <c:dLbl>
              <c:idx val="1"/>
              <c:layout>
                <c:manualLayout>
                  <c:x val="0.20500765529308837"/>
                  <c:y val="-0.24470946340040858"/>
                </c:manualLayout>
              </c:layout>
              <c:showPercent val="1"/>
            </c:dLbl>
            <c:dLbl>
              <c:idx val="2"/>
              <c:layout>
                <c:manualLayout>
                  <c:x val="5.1743988613424441E-2"/>
                  <c:y val="1.4650672592767609E-3"/>
                </c:manualLayout>
              </c:layout>
              <c:showPercent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val>
            <c:numRef>
              <c:f>Лист1!$B$4:$B$6</c:f>
              <c:numCache>
                <c:formatCode>General</c:formatCode>
                <c:ptCount val="3"/>
                <c:pt idx="0">
                  <c:v>118</c:v>
                </c:pt>
                <c:pt idx="1">
                  <c:v>316</c:v>
                </c:pt>
                <c:pt idx="2">
                  <c:v>24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8751957843464052E-2"/>
          <c:y val="3.9077761081893349E-2"/>
          <c:w val="0.96124804215653659"/>
          <c:h val="0.96092223891810713"/>
        </c:manualLayout>
      </c:layout>
      <c:pie3DChart>
        <c:varyColors val="1"/>
        <c:ser>
          <c:idx val="0"/>
          <c:order val="0"/>
          <c:explosion val="31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0.1320873797025372"/>
                  <c:y val="7.0189195100612417E-2"/>
                </c:manualLayout>
              </c:layout>
              <c:showPercent val="1"/>
            </c:dLbl>
            <c:dLbl>
              <c:idx val="1"/>
              <c:layout>
                <c:manualLayout>
                  <c:x val="0.1697512029746282"/>
                  <c:y val="-0.28353382910469532"/>
                </c:manualLayout>
              </c:layout>
              <c:showPercent val="1"/>
            </c:dLbl>
            <c:dLbl>
              <c:idx val="2"/>
              <c:layout>
                <c:manualLayout>
                  <c:x val="6.0718947894678431E-2"/>
                  <c:y val="3.4235348867722656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val>
            <c:numRef>
              <c:f>Лист1!$C$4:$C$6</c:f>
              <c:numCache>
                <c:formatCode>General</c:formatCode>
                <c:ptCount val="3"/>
                <c:pt idx="0">
                  <c:v>115</c:v>
                </c:pt>
                <c:pt idx="1">
                  <c:v>309</c:v>
                </c:pt>
                <c:pt idx="2">
                  <c:v>28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percentStacked"/>
        <c:ser>
          <c:idx val="0"/>
          <c:order val="0"/>
          <c:spPr>
            <a:solidFill>
              <a:srgbClr val="9966FF"/>
            </a:solidFill>
          </c:spPr>
          <c:dLbls>
            <c:numFmt formatCode="#,##0" sourceLinked="0"/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Лист1!$B$38:$B$43</c:f>
              <c:numCache>
                <c:formatCode>General</c:formatCode>
                <c:ptCount val="6"/>
                <c:pt idx="0">
                  <c:v>27</c:v>
                </c:pt>
                <c:pt idx="1">
                  <c:v>42</c:v>
                </c:pt>
                <c:pt idx="2">
                  <c:v>18</c:v>
                </c:pt>
                <c:pt idx="3">
                  <c:v>94</c:v>
                </c:pt>
                <c:pt idx="4">
                  <c:v>31</c:v>
                </c:pt>
                <c:pt idx="5">
                  <c:v>129</c:v>
                </c:pt>
              </c:numCache>
            </c:numRef>
          </c:val>
        </c:ser>
        <c:ser>
          <c:idx val="1"/>
          <c:order val="1"/>
          <c:spPr>
            <a:solidFill>
              <a:srgbClr val="66FFCC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Лист1!$C$38:$C$43</c:f>
              <c:numCache>
                <c:formatCode>General</c:formatCode>
                <c:ptCount val="6"/>
                <c:pt idx="0">
                  <c:v>21</c:v>
                </c:pt>
                <c:pt idx="1">
                  <c:v>24</c:v>
                </c:pt>
                <c:pt idx="2">
                  <c:v>27</c:v>
                </c:pt>
                <c:pt idx="3">
                  <c:v>95</c:v>
                </c:pt>
                <c:pt idx="4">
                  <c:v>53</c:v>
                </c:pt>
                <c:pt idx="5">
                  <c:v>132</c:v>
                </c:pt>
              </c:numCache>
            </c:numRef>
          </c:val>
        </c:ser>
        <c:shape val="box"/>
        <c:axId val="58658176"/>
        <c:axId val="58659968"/>
        <c:axId val="0"/>
      </c:bar3DChart>
      <c:catAx>
        <c:axId val="58658176"/>
        <c:scaling>
          <c:orientation val="minMax"/>
        </c:scaling>
        <c:delete val="1"/>
        <c:axPos val="l"/>
        <c:tickLblPos val="none"/>
        <c:crossAx val="58659968"/>
        <c:crosses val="autoZero"/>
        <c:auto val="1"/>
        <c:lblAlgn val="ctr"/>
        <c:lblOffset val="100"/>
      </c:catAx>
      <c:valAx>
        <c:axId val="58659968"/>
        <c:scaling>
          <c:orientation val="minMax"/>
        </c:scaling>
        <c:delete val="1"/>
        <c:axPos val="b"/>
        <c:numFmt formatCode="0%" sourceLinked="1"/>
        <c:tickLblPos val="none"/>
        <c:crossAx val="58658176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Лист1!$B$58:$B$64</c:f>
              <c:numCache>
                <c:formatCode>General</c:formatCode>
                <c:ptCount val="7"/>
                <c:pt idx="0">
                  <c:v>182</c:v>
                </c:pt>
                <c:pt idx="1">
                  <c:v>49</c:v>
                </c:pt>
                <c:pt idx="2">
                  <c:v>46</c:v>
                </c:pt>
                <c:pt idx="3">
                  <c:v>72</c:v>
                </c:pt>
                <c:pt idx="4">
                  <c:v>6</c:v>
                </c:pt>
                <c:pt idx="5">
                  <c:v>7</c:v>
                </c:pt>
                <c:pt idx="6">
                  <c:v>22</c:v>
                </c:pt>
              </c:numCache>
            </c:numRef>
          </c:val>
        </c:ser>
        <c:ser>
          <c:idx val="1"/>
          <c:order val="1"/>
          <c:spPr>
            <a:solidFill>
              <a:srgbClr val="FF9933"/>
            </a:solidFill>
          </c:spPr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Лист1!$C$58:$C$64</c:f>
              <c:numCache>
                <c:formatCode>General</c:formatCode>
                <c:ptCount val="7"/>
                <c:pt idx="0">
                  <c:v>185</c:v>
                </c:pt>
                <c:pt idx="1">
                  <c:v>43</c:v>
                </c:pt>
                <c:pt idx="2">
                  <c:v>24</c:v>
                </c:pt>
                <c:pt idx="3">
                  <c:v>68</c:v>
                </c:pt>
                <c:pt idx="4">
                  <c:v>6</c:v>
                </c:pt>
                <c:pt idx="5">
                  <c:v>10</c:v>
                </c:pt>
                <c:pt idx="6">
                  <c:v>20</c:v>
                </c:pt>
              </c:numCache>
            </c:numRef>
          </c:val>
        </c:ser>
        <c:shape val="cylinder"/>
        <c:axId val="63842944"/>
        <c:axId val="63861120"/>
        <c:axId val="0"/>
      </c:bar3DChart>
      <c:catAx>
        <c:axId val="63842944"/>
        <c:scaling>
          <c:orientation val="minMax"/>
        </c:scaling>
        <c:delete val="1"/>
        <c:axPos val="b"/>
        <c:tickLblPos val="none"/>
        <c:crossAx val="63861120"/>
        <c:crosses val="autoZero"/>
        <c:auto val="1"/>
        <c:lblAlgn val="ctr"/>
        <c:lblOffset val="100"/>
      </c:catAx>
      <c:valAx>
        <c:axId val="63861120"/>
        <c:scaling>
          <c:orientation val="minMax"/>
        </c:scaling>
        <c:delete val="1"/>
        <c:axPos val="l"/>
        <c:numFmt formatCode="General" sourceLinked="1"/>
        <c:tickLblPos val="none"/>
        <c:crossAx val="63842944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percentStacked"/>
        <c:ser>
          <c:idx val="0"/>
          <c:order val="0"/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Лист1!$B$73:$B$77</c:f>
              <c:numCache>
                <c:formatCode>General</c:formatCode>
                <c:ptCount val="5"/>
                <c:pt idx="0">
                  <c:v>58</c:v>
                </c:pt>
                <c:pt idx="1">
                  <c:v>17</c:v>
                </c:pt>
                <c:pt idx="2">
                  <c:v>27</c:v>
                </c:pt>
                <c:pt idx="3">
                  <c:v>46</c:v>
                </c:pt>
                <c:pt idx="4">
                  <c:v>85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val>
            <c:numRef>
              <c:f>Лист1!$C$73:$C$77</c:f>
              <c:numCache>
                <c:formatCode>General</c:formatCode>
                <c:ptCount val="5"/>
                <c:pt idx="0">
                  <c:v>38</c:v>
                </c:pt>
                <c:pt idx="1">
                  <c:v>20</c:v>
                </c:pt>
                <c:pt idx="2">
                  <c:v>16</c:v>
                </c:pt>
                <c:pt idx="3">
                  <c:v>26</c:v>
                </c:pt>
                <c:pt idx="4">
                  <c:v>67</c:v>
                </c:pt>
              </c:numCache>
            </c:numRef>
          </c:val>
        </c:ser>
        <c:shape val="cylinder"/>
        <c:axId val="63367040"/>
        <c:axId val="63368576"/>
        <c:axId val="0"/>
      </c:bar3DChart>
      <c:catAx>
        <c:axId val="63367040"/>
        <c:scaling>
          <c:orientation val="minMax"/>
        </c:scaling>
        <c:delete val="1"/>
        <c:axPos val="l"/>
        <c:tickLblPos val="none"/>
        <c:crossAx val="63368576"/>
        <c:crosses val="autoZero"/>
        <c:auto val="1"/>
        <c:lblAlgn val="ctr"/>
        <c:lblOffset val="100"/>
      </c:catAx>
      <c:valAx>
        <c:axId val="63368576"/>
        <c:scaling>
          <c:orientation val="minMax"/>
        </c:scaling>
        <c:delete val="1"/>
        <c:axPos val="b"/>
        <c:numFmt formatCode="0%" sourceLinked="1"/>
        <c:tickLblPos val="none"/>
        <c:crossAx val="63367040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DBB5F-1AF1-46E8-B83C-595B159A311C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13482-680A-492B-BAFC-BB64D0F0C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2943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BA92B-A659-4D46-AE54-3ABACF305249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13EFE-2687-45CF-9E33-BEE307B7C1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41457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BF3F1B-5947-4679-B43E-693309D0A1EF}" type="slidenum">
              <a:rPr lang="ru-RU" smtClean="0">
                <a:latin typeface="Arial" charset="0"/>
              </a:rPr>
              <a:pPr/>
              <a:t>1</a:t>
            </a:fld>
            <a:endParaRPr lang="ru-RU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749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91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13EFE-2687-45CF-9E33-BEE307B7C11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44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780E-B2CE-482D-AEF5-9C266BB9FE85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69457-80FE-4B4A-A5B4-5FDA9D05CCB8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0E8-46BD-4523-9E7A-2CBE58658B74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123F-4E28-47BF-AF15-177F1FBA468F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A0151-C923-44F5-BFB6-D69FC472F295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C8930-CC50-4B8A-B797-8BAA1D2F2A5D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E9D7-C7ED-4A24-B621-9E5E27EAC094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438B-F007-4B00-A302-D2E5DE35C4FA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DEC87-84A9-4613-8FCD-765108049B88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BBC92-8DE9-4357-B74C-D045EE48A2FC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502A-EC1D-49FE-82C5-9EA0C8331C1B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11000"/>
                <a:lumOff val="89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38594DE-BE30-41AD-A8C7-DD1478C71DD1}" type="datetime1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7C7314-CEC5-44B8-AA44-1A2416F9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9553" y="1785927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0340" algn="ctr">
              <a:spcAft>
                <a:spcPts val="0"/>
              </a:spcAft>
            </a:pPr>
            <a:endParaRPr lang="ru-RU" sz="4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80340" algn="ctr">
              <a:spcAft>
                <a:spcPts val="0"/>
              </a:spcAft>
            </a:pPr>
            <a:r>
              <a:rPr lang="ru-RU" sz="4000" b="1" dirty="0" smtClean="0">
                <a:solidFill>
                  <a:schemeClr val="bg1"/>
                </a:solidFill>
              </a:rPr>
              <a:t>«О состоянии производственного травматизма в хозяйствующих субъектах города Москвы за аналогичный период (12 месяцев) 2016 – 2017 года»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143512"/>
            <a:ext cx="1390630" cy="14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229"/>
          <a:stretch/>
        </p:blipFill>
        <p:spPr>
          <a:xfrm>
            <a:off x="0" y="0"/>
            <a:ext cx="9144000" cy="1268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846" t="6622" r="22004" b="69356"/>
          <a:stretch/>
        </p:blipFill>
        <p:spPr>
          <a:xfrm>
            <a:off x="3707904" y="491037"/>
            <a:ext cx="288032" cy="360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38132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F4F95"/>
                </a:solidFill>
              </a:rPr>
              <a:t>Руководитель Государственной инспекции труда в городе Москве  Губин Сергей Юрьевич</a:t>
            </a:r>
            <a:endParaRPr lang="ru-RU" b="1" dirty="0">
              <a:solidFill>
                <a:srgbClr val="2F4F95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60000"/>
                <a:lumOff val="4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Уровень производственного травматизма 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47664" y="4869160"/>
          <a:ext cx="5967656" cy="14020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883213"/>
                <a:gridCol w="2084443"/>
              </a:tblGrid>
              <a:tr h="20300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ВСЕГО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452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</a:tr>
              <a:tr h="203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смертельных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115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</a:tr>
              <a:tr h="20300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тяжелых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309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</a:tr>
              <a:tr h="275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групповых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</a:tr>
              <a:tr h="275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             в которых погибло, человека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7584" y="1196752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Производственный травматизм в организациях города Москвы за 12 месяцев 2017 г.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5292080" y="2492896"/>
          <a:ext cx="2808312" cy="1879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683568" y="2564904"/>
          <a:ext cx="3816424" cy="2167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Диаграмма 14"/>
          <p:cNvGraphicFramePr/>
          <p:nvPr/>
        </p:nvGraphicFramePr>
        <p:xfrm>
          <a:off x="2483768" y="2204864"/>
          <a:ext cx="424847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Анализ смертельного травматизма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4348" y="1500174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Анализ смертельного травматизма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за двенадцать месяцев 2017 г.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714348" y="2500306"/>
            <a:ext cx="7715304" cy="1128714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результате несчастных случаев на производстве в 2017 году погибло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154 человека</a:t>
            </a:r>
            <a:endParaRPr lang="ru-RU" dirty="0"/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642910" y="3714752"/>
            <a:ext cx="7715304" cy="1128714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</a:rPr>
              <a:t>44 случаях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смерть наступила в результате падения работника с высоты</a:t>
            </a:r>
            <a:endParaRPr lang="ru-RU" dirty="0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642910" y="5072074"/>
            <a:ext cx="7715304" cy="1128714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вследствие неприменения работником средств индивидуальной защиты;</a:t>
            </a:r>
          </a:p>
          <a:p>
            <a:pPr marL="180975" indent="-180975" algn="just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нарушения работником требований строительных норм и правил;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Сравнительный анализ травматизма</a:t>
            </a: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1071538" y="1142984"/>
            <a:ext cx="70008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несчастных случаев </a:t>
            </a:r>
            <a:endParaRPr lang="ru-RU" sz="9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 производстве за двенадцать месяцев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 года и 2017 года</a:t>
            </a: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14414" y="2071678"/>
          <a:ext cx="6309913" cy="21002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87354"/>
                <a:gridCol w="1332853"/>
                <a:gridCol w="1085451"/>
                <a:gridCol w="1229504"/>
                <a:gridCol w="1074751"/>
              </a:tblGrid>
              <a:tr h="410769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F4F95"/>
                          </a:solidFill>
                        </a:rPr>
                        <a:t>2016</a:t>
                      </a:r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2F4F95"/>
                          </a:solidFill>
                        </a:rPr>
                        <a:t>2017</a:t>
                      </a:r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Всего: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458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%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452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2F4F95"/>
                          </a:solidFill>
                        </a:rPr>
                        <a:t>%</a:t>
                      </a:r>
                      <a:endParaRPr lang="ru-RU" sz="24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тяжелых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316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69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309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68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смертельных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118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115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  <a:tr h="41076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групповых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24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5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28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6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42976" y="5429264"/>
          <a:ext cx="6524628" cy="1010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74876"/>
                <a:gridCol w="2174876"/>
                <a:gridCol w="217487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2F4F95"/>
                          </a:solidFill>
                        </a:rPr>
                        <a:t>Всего погибло человек</a:t>
                      </a:r>
                      <a:endParaRPr lang="ru-RU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2F4F95"/>
                          </a:solidFill>
                        </a:rPr>
                        <a:t>206</a:t>
                      </a:r>
                      <a:endParaRPr lang="ru-RU" sz="20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2F4F95"/>
                          </a:solidFill>
                        </a:rPr>
                        <a:t>154</a:t>
                      </a:r>
                      <a:endParaRPr lang="ru-RU" sz="2000" b="1" dirty="0">
                        <a:solidFill>
                          <a:srgbClr val="2F4F95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71604" y="4357694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смертельного травматизма</a:t>
            </a:r>
            <a:endParaRPr lang="ru-RU" sz="9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 производстве за шесть месяцев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 года и 2017года</a:t>
            </a:r>
            <a:endParaRPr lang="ru-RU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94456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60000"/>
                <a:lumOff val="40000"/>
              </a:schemeClr>
            </a:gs>
            <a:gs pos="99000">
              <a:schemeClr val="accent1">
                <a:lumMod val="45000"/>
                <a:lumOff val="55000"/>
              </a:schemeClr>
            </a:gs>
            <a:gs pos="7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Уровень производственного травматизма 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5157192"/>
          <a:ext cx="7632848" cy="1477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742005"/>
                <a:gridCol w="1882198"/>
                <a:gridCol w="2008645"/>
              </a:tblGrid>
              <a:tr h="246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</a:tr>
              <a:tr h="24631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ВСЕГО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458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452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/>
                </a:tc>
              </a:tr>
              <a:tr h="246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смертельных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118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115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 anchor="ctr">
                    <a:solidFill>
                      <a:srgbClr val="FF0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тяжелых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316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309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00B05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групповых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>
                    <a:solidFill>
                      <a:srgbClr val="FFC000"/>
                    </a:solidFill>
                  </a:tcPr>
                </a:tc>
              </a:tr>
              <a:tr h="246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             в которых погибло, человека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88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40" marR="6054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348" y="1500175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Производственный травматизм в организациях города Москвы за 12 месяцев 2016 -2017 г.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5292080" y="2492896"/>
          <a:ext cx="2808312" cy="1879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/>
        </p:nvGraphicFramePr>
        <p:xfrm>
          <a:off x="683568" y="2492896"/>
          <a:ext cx="403244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39552" y="24208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F4F95"/>
                </a:solidFill>
              </a:rPr>
              <a:t>2016 год</a:t>
            </a:r>
            <a:endParaRPr lang="ru-RU" b="1" dirty="0">
              <a:solidFill>
                <a:srgbClr val="2F4F95"/>
              </a:solidFill>
            </a:endParaRP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5004048" y="2708920"/>
          <a:ext cx="367240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716016" y="242088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2F4F95"/>
                </a:solidFill>
              </a:rPr>
              <a:t>2017 год</a:t>
            </a:r>
            <a:endParaRPr lang="ru-RU" b="1" dirty="0">
              <a:solidFill>
                <a:srgbClr val="2F4F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Сравнительный анализ производственного травматизма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28662" y="1214422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производственного травматизма</a:t>
            </a:r>
            <a:endParaRPr lang="ru-RU" sz="9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 двенадцать месяцев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 года и 2017 года</a:t>
            </a:r>
            <a:endParaRPr lang="ru-RU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314324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Падение с высоты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3571876"/>
            <a:ext cx="3357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70C0"/>
                </a:solidFill>
              </a:rPr>
              <a:t>Обрушение зданий, сооружений, </a:t>
            </a:r>
          </a:p>
          <a:p>
            <a:pPr algn="r"/>
            <a:r>
              <a:rPr lang="ru-RU" sz="1600" b="1" dirty="0" smtClean="0">
                <a:solidFill>
                  <a:srgbClr val="0070C0"/>
                </a:solidFill>
              </a:rPr>
              <a:t>осыпь земляных масс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4143380"/>
            <a:ext cx="37147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Воздействие движущихся механизмов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5720" y="4572008"/>
            <a:ext cx="3571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70C0"/>
                </a:solidFill>
              </a:rPr>
              <a:t>Поражение электрическим током</a:t>
            </a: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1802" y="507207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</a:rPr>
              <a:t>ДТП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8596" y="5572140"/>
            <a:ext cx="3500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70C0"/>
                </a:solidFill>
              </a:rPr>
              <a:t>Противоправные действия третьих лиц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0562" y="278605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2016 г.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43702" y="278605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2017г.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5984" y="2214554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Виды несчастных случаев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20" name="Диаграмма 19"/>
          <p:cNvGraphicFramePr/>
          <p:nvPr/>
        </p:nvGraphicFramePr>
        <p:xfrm>
          <a:off x="3707904" y="2924944"/>
          <a:ext cx="5184576" cy="3254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275856" y="116632"/>
            <a:ext cx="5868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Сравнительный анализ производственного травматизма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1928802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-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9675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производственного травматизма</a:t>
            </a:r>
            <a:endParaRPr lang="ru-RU" sz="9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 двенадцать месяцев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2016 года и 2017 года</a:t>
            </a:r>
            <a:endParaRPr lang="ru-RU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21328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Отраслевая принадлежность</a:t>
            </a:r>
            <a:endParaRPr lang="ru-RU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115616" y="2492896"/>
          <a:ext cx="698477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1600" y="4869160"/>
            <a:ext cx="492443" cy="184482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строительство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1720" y="4869160"/>
            <a:ext cx="492443" cy="184482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производство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4725144"/>
            <a:ext cx="492443" cy="184482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торговля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1920" y="4797152"/>
            <a:ext cx="492443" cy="184482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4797152"/>
            <a:ext cx="492443" cy="184482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4869160"/>
            <a:ext cx="461665" cy="184482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2240" y="5157192"/>
            <a:ext cx="492443" cy="936104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 vert="vert270"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Сравнительный анализ смертельного травматизма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28662" y="1214422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Сравнительный анализ уровня смертельного травматизма</a:t>
            </a:r>
            <a:endParaRPr lang="ru-RU" sz="9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 производстве за первые полугодия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2015 года и 2016 года</a:t>
            </a:r>
            <a:endParaRPr lang="ru-RU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9992" y="314096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2016 г.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306896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2017г.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57422" y="2428868"/>
            <a:ext cx="4143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Причины несчастных случаев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034" y="328612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70C0"/>
                </a:solidFill>
              </a:rPr>
              <a:t>Неудовлетворительная организация производства работ 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44" y="3857628"/>
            <a:ext cx="3214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70C0"/>
                </a:solidFill>
              </a:rPr>
              <a:t>Нарушение  правил техники безопасности и дисциплины труда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5214950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70C0"/>
                </a:solidFill>
              </a:rPr>
              <a:t>Неприменение работниками СИЗ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4572008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70C0"/>
                </a:solidFill>
              </a:rPr>
              <a:t>Нарушение технологии производства работ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643578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>
                <a:solidFill>
                  <a:srgbClr val="0070C0"/>
                </a:solidFill>
              </a:rPr>
              <a:t>Нарушение правил дорожного движения</a:t>
            </a:r>
            <a:endParaRPr lang="ru-RU" sz="1400" b="1" dirty="0">
              <a:solidFill>
                <a:srgbClr val="0070C0"/>
              </a:solidFill>
            </a:endParaRPr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3275856" y="3068960"/>
          <a:ext cx="504056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C7314-CEC5-44B8-AA44-1A2416F957E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34" y="1445875"/>
            <a:ext cx="8001056" cy="1938992"/>
          </a:xfrm>
          <a:prstGeom prst="rect">
            <a:avLst/>
          </a:prstGeom>
          <a:solidFill>
            <a:srgbClr val="99CC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4F95"/>
                </a:solidFill>
              </a:rPr>
              <a:t>В 2017 году </a:t>
            </a:r>
          </a:p>
          <a:p>
            <a:pPr algn="ctr"/>
            <a:r>
              <a:rPr lang="ru-RU" sz="2400" b="1" dirty="0" smtClean="0">
                <a:solidFill>
                  <a:srgbClr val="2F4F95"/>
                </a:solidFill>
              </a:rPr>
              <a:t>Государственной инспекцией труда для снижения уровня производственного травматизма  было проведено 72 проверки в организациях  где произошли несчастные случаи, в том числе со смертельным исходом</a:t>
            </a:r>
            <a:endParaRPr lang="ru-RU" sz="2400" b="1" dirty="0">
              <a:solidFill>
                <a:srgbClr val="2F4F9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714752"/>
            <a:ext cx="8064896" cy="830997"/>
          </a:xfrm>
          <a:prstGeom prst="rect">
            <a:avLst/>
          </a:prstGeom>
          <a:solidFill>
            <a:srgbClr val="99CC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4F95"/>
                </a:solidFill>
              </a:rPr>
              <a:t>Выявлено более 200 </a:t>
            </a:r>
            <a:r>
              <a:rPr lang="ru-RU" sz="2400" b="1" dirty="0">
                <a:solidFill>
                  <a:srgbClr val="2F4F95"/>
                </a:solidFill>
              </a:rPr>
              <a:t>различных нарушений трудового </a:t>
            </a:r>
            <a:r>
              <a:rPr lang="ru-RU" sz="2400" b="1" dirty="0" smtClean="0">
                <a:solidFill>
                  <a:srgbClr val="2F4F95"/>
                </a:solidFill>
              </a:rPr>
              <a:t>законодательства в области охраны труда</a:t>
            </a:r>
            <a:endParaRPr lang="ru-RU" sz="2400" b="1" dirty="0">
              <a:solidFill>
                <a:srgbClr val="2F4F95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7" y="0"/>
            <a:ext cx="5948471" cy="1071546"/>
          </a:xfrm>
          <a:prstGeom prst="rect">
            <a:avLst/>
          </a:prstGeom>
          <a:solidFill>
            <a:srgbClr val="2F4F9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l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Меры принятые Государственной инспекцией труда в городе Москве для снижения травматизма в 2017 году</a:t>
            </a:r>
          </a:p>
          <a:p>
            <a:pPr algn="ctr"/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3" cstate="print"/>
          <a:srcRect r="72641"/>
          <a:stretch/>
        </p:blipFill>
        <p:spPr bwMode="auto">
          <a:xfrm>
            <a:off x="-1" y="0"/>
            <a:ext cx="3203849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67544" y="5000636"/>
            <a:ext cx="8064896" cy="707886"/>
          </a:xfrm>
          <a:prstGeom prst="rect">
            <a:avLst/>
          </a:prstGeom>
          <a:solidFill>
            <a:srgbClr val="FFCCCC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rgbClr val="2F4F95"/>
                </a:solidFill>
              </a:defRPr>
            </a:lvl1pPr>
          </a:lstStyle>
          <a:p>
            <a:r>
              <a:rPr lang="ru-RU" dirty="0" smtClean="0"/>
              <a:t>Приняты </a:t>
            </a:r>
            <a:r>
              <a:rPr lang="ru-RU" dirty="0"/>
              <a:t>решения о наложении административных наказаний в виде штрафа на общую сумму более </a:t>
            </a:r>
            <a:r>
              <a:rPr lang="ru-RU" dirty="0" smtClean="0"/>
              <a:t>65 </a:t>
            </a:r>
            <a:r>
              <a:rPr lang="ru-RU" dirty="0"/>
              <a:t>млн руб.</a:t>
            </a:r>
          </a:p>
        </p:txBody>
      </p:sp>
    </p:spTree>
    <p:extLst>
      <p:ext uri="{BB962C8B-B14F-4D97-AF65-F5344CB8AC3E}">
        <p14:creationId xmlns:p14="http://schemas.microsoft.com/office/powerpoint/2010/main" xmlns="" val="26740959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8614</TotalTime>
  <Words>445</Words>
  <Application>Microsoft Office PowerPoint</Application>
  <PresentationFormat>Экран (4:3)</PresentationFormat>
  <Paragraphs>155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svd11</dc:creator>
  <cp:lastModifiedBy>batrak_m</cp:lastModifiedBy>
  <cp:revision>685</cp:revision>
  <cp:lastPrinted>2015-03-23T08:25:56Z</cp:lastPrinted>
  <dcterms:created xsi:type="dcterms:W3CDTF">2012-03-12T06:39:59Z</dcterms:created>
  <dcterms:modified xsi:type="dcterms:W3CDTF">2018-01-17T14:38:15Z</dcterms:modified>
</cp:coreProperties>
</file>