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345" r:id="rId2"/>
    <p:sldId id="346" r:id="rId3"/>
    <p:sldId id="347" r:id="rId4"/>
    <p:sldId id="321" r:id="rId5"/>
    <p:sldId id="336" r:id="rId6"/>
    <p:sldId id="344" r:id="rId7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702" userDrawn="1">
          <p15:clr>
            <a:srgbClr val="A4A3A4"/>
          </p15:clr>
        </p15:guide>
        <p15:guide id="4" orient="horz" pos="3022" userDrawn="1">
          <p15:clr>
            <a:srgbClr val="A4A3A4"/>
          </p15:clr>
        </p15:guide>
        <p15:guide id="5" orient="horz" pos="4110" userDrawn="1">
          <p15:clr>
            <a:srgbClr val="A4A3A4"/>
          </p15:clr>
        </p15:guide>
        <p15:guide id="6" orient="horz" pos="754" userDrawn="1">
          <p15:clr>
            <a:srgbClr val="A4A3A4"/>
          </p15:clr>
        </p15:guide>
        <p15:guide id="7" pos="5692" userDrawn="1">
          <p15:clr>
            <a:srgbClr val="A4A3A4"/>
          </p15:clr>
        </p15:guide>
        <p15:guide id="8" pos="6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2F4F95"/>
    <a:srgbClr val="66FFCC"/>
    <a:srgbClr val="9966FF"/>
    <a:srgbClr val="99CC00"/>
    <a:srgbClr val="FF9933"/>
    <a:srgbClr val="FF9999"/>
    <a:srgbClr val="EAEAEA"/>
    <a:srgbClr val="FFCCCC"/>
    <a:srgbClr val="00FF00"/>
    <a:srgbClr val="008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06" autoAdjust="0"/>
    <p:restoredTop sz="93537" autoAdjust="0"/>
  </p:normalViewPr>
  <p:slideViewPr>
    <p:cSldViewPr>
      <p:cViewPr varScale="1">
        <p:scale>
          <a:sx n="73" d="100"/>
          <a:sy n="73" d="100"/>
        </p:scale>
        <p:origin x="-1110" y="-102"/>
      </p:cViewPr>
      <p:guideLst>
        <p:guide orient="horz" pos="2160"/>
        <p:guide orient="horz" pos="3702"/>
        <p:guide orient="horz" pos="3022"/>
        <p:guide orient="horz" pos="4110"/>
        <p:guide orient="horz" pos="754"/>
        <p:guide pos="2880"/>
        <p:guide pos="5692"/>
        <p:guide pos="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trak_m\Desktop\&#1063;&#1045;&#1056;&#1053;&#1071;&#1045;&#1042;\&#1063;&#1057;&#1042;%20&#1076;&#1086;&#1082;&#1083;&#1072;&#1076;%2019.07.2016\&#1051;&#1080;&#1089;&#1090;%20Microsoft%20Office%20Excel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trak_m\Desktop\&#1063;&#1045;&#1056;&#1053;&#1071;&#1045;&#1042;\&#1063;&#1057;&#1042;%20&#1076;&#1086;&#1082;&#1083;&#1072;&#1076;%2019.07.2016\&#1051;&#1080;&#1089;&#1090;%20Microsoft%20Office%20Excel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DD2F40">
                <a:alpha val="99000"/>
              </a:srgbClr>
            </a:solidFill>
            <a:ln cap="rnd"/>
            <a:effectLst>
              <a:outerShdw blurRad="50800" dist="50800" dir="5400000" algn="ctr" rotWithShape="0">
                <a:schemeClr val="bg1"/>
              </a:outerShdw>
            </a:effectLst>
          </c:spPr>
          <c:dPt>
            <c:idx val="0"/>
            <c:spPr>
              <a:solidFill>
                <a:srgbClr val="DD2F40">
                  <a:alpha val="99000"/>
                </a:srgbClr>
              </a:solidFill>
              <a:ln cap="rnd">
                <a:solidFill>
                  <a:srgbClr val="DD2F40"/>
                </a:solidFill>
              </a:ln>
              <a:effectLst>
                <a:outerShdw blurRad="50800" dist="50800" dir="5400000" algn="ctr" rotWithShape="0">
                  <a:schemeClr val="bg1"/>
                </a:outerShdw>
              </a:effectLst>
            </c:spPr>
          </c:dPt>
          <c:dLbls>
            <c:dLbl>
              <c:idx val="2"/>
              <c:layout>
                <c:manualLayout>
                  <c:x val="-1.9555418684733629E-2"/>
                  <c:y val="-3.118886552589096E-3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rgbClr val="2F4F95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Общее кол-во проверок </c:v>
                </c:pt>
                <c:pt idx="1">
                  <c:v>Результативные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5613</c:v>
                </c:pt>
                <c:pt idx="1">
                  <c:v>2451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6"/>
            </a:solidFill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rgbClr val="2F4F95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Общее кол-во проверок </c:v>
                </c:pt>
                <c:pt idx="1">
                  <c:v>Результативные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6326</c:v>
                </c:pt>
                <c:pt idx="1">
                  <c:v>3021</c:v>
                </c:pt>
              </c:numCache>
            </c:numRef>
          </c:val>
        </c:ser>
        <c:axId val="45776896"/>
        <c:axId val="45778432"/>
      </c:barChart>
      <c:catAx>
        <c:axId val="4577689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1">
                <a:solidFill>
                  <a:srgbClr val="2F4F95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45778432"/>
        <c:crosses val="autoZero"/>
        <c:auto val="1"/>
        <c:lblAlgn val="ctr"/>
        <c:lblOffset val="100"/>
      </c:catAx>
      <c:valAx>
        <c:axId val="45778432"/>
        <c:scaling>
          <c:orientation val="minMax"/>
        </c:scaling>
        <c:delete val="1"/>
        <c:axPos val="l"/>
        <c:numFmt formatCode="General" sourceLinked="1"/>
        <c:tickLblPos val="none"/>
        <c:crossAx val="45776896"/>
        <c:crosses val="autoZero"/>
        <c:crossBetween val="between"/>
      </c:valAx>
    </c:plotArea>
    <c:legend>
      <c:legendPos val="r"/>
      <c:layout/>
      <c:spPr>
        <a:noFill/>
        <a:ln>
          <a:noFill/>
        </a:ln>
      </c:spPr>
      <c:txPr>
        <a:bodyPr/>
        <a:lstStyle/>
        <a:p>
          <a:pPr>
            <a:defRPr sz="1600" b="1">
              <a:solidFill>
                <a:srgbClr val="2F4F95"/>
              </a:solidFill>
              <a:latin typeface="+mn-lt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 baseline="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2.1642360599705215E-2"/>
          <c:y val="3.2058063417596115E-2"/>
          <c:w val="0.6742476601784223"/>
          <c:h val="0.82999978429076871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Сумма наложенных штрафов</c:v>
                </c:pt>
              </c:strCache>
            </c:strRef>
          </c:tx>
          <c:spPr>
            <a:solidFill>
              <a:srgbClr val="7115CD">
                <a:alpha val="92000"/>
              </a:srgbClr>
            </a:solidFill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errBars>
            <c:errBarType val="both"/>
            <c:errValType val="percentage"/>
            <c:val val="5"/>
            <c:spPr>
              <a:ln>
                <a:noFill/>
              </a:ln>
            </c:spPr>
          </c:errBars>
          <c:cat>
            <c:numRef>
              <c:f>Лист1!$A$2</c:f>
              <c:numCache>
                <c:formatCode>General</c:formatCode>
                <c:ptCount val="1"/>
                <c:pt idx="0">
                  <c:v>2017</c:v>
                </c:pt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236651.1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Сумма взысканных штрафов</c:v>
                </c:pt>
              </c:strCache>
            </c:strRef>
          </c:tx>
          <c:spPr>
            <a:solidFill>
              <a:srgbClr val="F79646">
                <a:lumMod val="75000"/>
                <a:alpha val="72000"/>
              </a:srgbClr>
            </a:solidFill>
          </c:spPr>
          <c:dLbls>
            <c:dLbl>
              <c:idx val="1"/>
              <c:layout>
                <c:manualLayout>
                  <c:x val="4.5632759084496552E-3"/>
                  <c:y val="-6.4318067392153512E-3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errBars>
            <c:errBarType val="both"/>
            <c:errValType val="percentage"/>
            <c:val val="5"/>
            <c:spPr>
              <a:ln>
                <a:noFill/>
              </a:ln>
            </c:spPr>
          </c:errBars>
          <c:cat>
            <c:numRef>
              <c:f>Лист1!$A$2</c:f>
              <c:numCache>
                <c:formatCode>General</c:formatCode>
                <c:ptCount val="1"/>
                <c:pt idx="0">
                  <c:v>2017</c:v>
                </c:pt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215865.7</c:v>
                </c:pt>
              </c:numCache>
            </c:numRef>
          </c:val>
        </c:ser>
        <c:axId val="57280384"/>
        <c:axId val="58093568"/>
      </c:barChart>
      <c:catAx>
        <c:axId val="5728038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2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58093568"/>
        <c:crosses val="autoZero"/>
        <c:auto val="1"/>
        <c:lblAlgn val="ctr"/>
        <c:lblOffset val="100"/>
      </c:catAx>
      <c:valAx>
        <c:axId val="58093568"/>
        <c:scaling>
          <c:orientation val="minMax"/>
        </c:scaling>
        <c:delete val="1"/>
        <c:axPos val="l"/>
        <c:numFmt formatCode="General" sourceLinked="1"/>
        <c:tickLblPos val="none"/>
        <c:crossAx val="5728038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800" b="1">
              <a:latin typeface="+mn-lt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 baseline="0"/>
      </a:pPr>
      <a:endParaRPr lang="ru-RU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5.8504680623458954E-2"/>
          <c:y val="0"/>
          <c:w val="0.80665367171341662"/>
          <c:h val="0.93197306780728051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DD2F40">
                <a:alpha val="95000"/>
              </a:srgbClr>
            </a:solidFill>
          </c:spPr>
          <c:dLbls>
            <c:dLbl>
              <c:idx val="0"/>
              <c:layout>
                <c:manualLayout>
                  <c:x val="0"/>
                  <c:y val="0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091765799957884E-3"/>
                  <c:y val="5.8287388031992892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percentage"/>
            <c:val val="5"/>
            <c:spPr>
              <a:ln>
                <a:noFill/>
              </a:ln>
            </c:spPr>
          </c:errBars>
          <c:cat>
            <c:numRef>
              <c:f>Лист1!$A$2</c:f>
              <c:numCache>
                <c:formatCode>General</c:formatCode>
                <c:ptCount val="1"/>
                <c:pt idx="0">
                  <c:v>2017</c:v>
                </c:pt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55742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F79646">
                <a:lumMod val="75000"/>
                <a:alpha val="80000"/>
              </a:srgbClr>
            </a:solidFill>
          </c:spPr>
          <c:dLbls>
            <c:dLbl>
              <c:idx val="1"/>
              <c:layout>
                <c:manualLayout>
                  <c:x val="-3.1661385914450637E-3"/>
                  <c:y val="5.225670867183238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errBars>
            <c:errBarType val="both"/>
            <c:errValType val="percentage"/>
            <c:val val="5"/>
            <c:spPr>
              <a:ln>
                <a:noFill/>
              </a:ln>
            </c:spPr>
          </c:errBars>
          <c:cat>
            <c:numRef>
              <c:f>Лист1!$A$2</c:f>
              <c:numCache>
                <c:formatCode>General</c:formatCode>
                <c:ptCount val="1"/>
                <c:pt idx="0">
                  <c:v>2017</c:v>
                </c:pt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55122</c:v>
                </c:pt>
              </c:numCache>
            </c:numRef>
          </c:val>
        </c:ser>
        <c:axId val="82334080"/>
        <c:axId val="82335616"/>
      </c:barChart>
      <c:catAx>
        <c:axId val="82334080"/>
        <c:scaling>
          <c:orientation val="minMax"/>
        </c:scaling>
        <c:delete val="1"/>
        <c:axPos val="b"/>
        <c:numFmt formatCode="General" sourceLinked="1"/>
        <c:tickLblPos val="none"/>
        <c:crossAx val="82335616"/>
        <c:crosses val="autoZero"/>
        <c:auto val="1"/>
        <c:lblAlgn val="ctr"/>
        <c:lblOffset val="100"/>
      </c:catAx>
      <c:valAx>
        <c:axId val="82335616"/>
        <c:scaling>
          <c:orientation val="minMax"/>
        </c:scaling>
        <c:delete val="1"/>
        <c:axPos val="l"/>
        <c:numFmt formatCode="General" sourceLinked="1"/>
        <c:tickLblPos val="none"/>
        <c:crossAx val="823340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357714475245706"/>
          <c:y val="0.76530109954864955"/>
          <c:w val="9.8473873221514976E-2"/>
          <c:h val="0.17906260239213437"/>
        </c:manualLayout>
      </c:layout>
      <c:txPr>
        <a:bodyPr/>
        <a:lstStyle/>
        <a:p>
          <a:pPr>
            <a:defRPr sz="1800" b="1">
              <a:latin typeface="+mn-lt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 baseline="0"/>
      </a:pPr>
      <a:endParaRPr lang="ru-RU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/>
      <c:pie3DChart>
        <c:varyColors val="1"/>
      </c:pie3DChart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3.875195784346408E-2"/>
          <c:y val="3.9077761081893418E-2"/>
          <c:w val="0.96124804215653714"/>
          <c:h val="0.96092223891810769"/>
        </c:manualLayout>
      </c:layout>
      <c:pie3DChart>
        <c:varyColors val="1"/>
        <c:ser>
          <c:idx val="0"/>
          <c:order val="0"/>
          <c:explosion val="31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-0.1320873797025372"/>
                  <c:y val="7.0189195100612417E-2"/>
                </c:manualLayout>
              </c:layout>
              <c:showPercent val="1"/>
            </c:dLbl>
            <c:dLbl>
              <c:idx val="1"/>
              <c:layout>
                <c:manualLayout>
                  <c:x val="0.16975120297462845"/>
                  <c:y val="-0.28353382910469532"/>
                </c:manualLayout>
              </c:layout>
              <c:showPercent val="1"/>
            </c:dLbl>
            <c:dLbl>
              <c:idx val="2"/>
              <c:layout>
                <c:manualLayout>
                  <c:x val="6.0718947894678528E-2"/>
                  <c:y val="3.4235348867722712E-2"/>
                </c:manualLayout>
              </c:layout>
              <c:showPercent val="1"/>
            </c:dLbl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Percent val="1"/>
            <c:showLeaderLines val="1"/>
          </c:dLbls>
          <c:val>
            <c:numRef>
              <c:f>Лист1!$C$4:$C$6</c:f>
              <c:numCache>
                <c:formatCode>General</c:formatCode>
                <c:ptCount val="3"/>
                <c:pt idx="0">
                  <c:v>115</c:v>
                </c:pt>
                <c:pt idx="1">
                  <c:v>309</c:v>
                </c:pt>
                <c:pt idx="2">
                  <c:v>28</c:v>
                </c:pt>
              </c:numCache>
            </c:numRef>
          </c:val>
        </c:ser>
      </c:pie3DChart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/>
      <c:pie3DChart>
        <c:varyColors val="1"/>
      </c:pie3DChart>
    </c:plotArea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3.8751957843464052E-2"/>
          <c:y val="3.9077761081893397E-2"/>
          <c:w val="0.96124804215653725"/>
          <c:h val="0.9609222389181078"/>
        </c:manualLayout>
      </c:layout>
      <c:pie3DChart>
        <c:varyColors val="1"/>
      </c:pie3DChart>
    </c:plotArea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66FFCC"/>
            </a:solidFill>
          </c:spPr>
          <c:dLbls>
            <c:dLbl>
              <c:idx val="0"/>
              <c:layout>
                <c:manualLayout>
                  <c:x val="0"/>
                  <c:y val="0.15277777777777779"/>
                </c:manualLayout>
              </c:layout>
              <c:tx>
                <c:rich>
                  <a:bodyPr/>
                  <a:lstStyle/>
                  <a:p>
                    <a:r>
                      <a:rPr lang="ru-RU" sz="1200" b="1" dirty="0" smtClean="0">
                        <a:solidFill>
                          <a:srgbClr val="2F4F95"/>
                        </a:solidFill>
                      </a:rPr>
                      <a:t>11</a:t>
                    </a:r>
                    <a:r>
                      <a:rPr lang="en-US" sz="1200" b="1" dirty="0" smtClean="0">
                        <a:solidFill>
                          <a:srgbClr val="2F4F95"/>
                        </a:solidFill>
                      </a:rPr>
                      <a:t>8</a:t>
                    </a:r>
                    <a:endParaRPr lang="en-US" sz="1200" b="1" dirty="0">
                      <a:solidFill>
                        <a:srgbClr val="2F4F95"/>
                      </a:solidFill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-4.7667376297528524E-3"/>
                  <c:y val="0.1944444444444446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316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200" b="1">
                    <a:solidFill>
                      <a:srgbClr val="2F4F95"/>
                    </a:solidFill>
                  </a:defRPr>
                </a:pPr>
                <a:endParaRPr lang="ru-RU"/>
              </a:p>
            </c:txPr>
            <c:showVal val="1"/>
          </c:dLbls>
          <c:val>
            <c:numRef>
              <c:f>Лист1!$B$5:$B$8</c:f>
              <c:numCache>
                <c:formatCode>General</c:formatCode>
                <c:ptCount val="4"/>
                <c:pt idx="0">
                  <c:v>148</c:v>
                </c:pt>
                <c:pt idx="1">
                  <c:v>346</c:v>
                </c:pt>
                <c:pt idx="2">
                  <c:v>24</c:v>
                </c:pt>
                <c:pt idx="3">
                  <c:v>88</c:v>
                </c:pt>
              </c:numCache>
            </c:numRef>
          </c:val>
        </c:ser>
        <c:ser>
          <c:idx val="1"/>
          <c:order val="1"/>
          <c:dLbls>
            <c:dLbl>
              <c:idx val="0"/>
              <c:layout>
                <c:manualLayout>
                  <c:x val="-3.1778250865019029E-3"/>
                  <c:y val="0.13425925925925927"/>
                </c:manualLayout>
              </c:layout>
              <c:showVal val="1"/>
            </c:dLbl>
            <c:dLbl>
              <c:idx val="1"/>
              <c:layout>
                <c:manualLayout>
                  <c:x val="-1.5889125432509517E-3"/>
                  <c:y val="0.16666666666666666"/>
                </c:manualLayout>
              </c:layout>
              <c:showVal val="1"/>
            </c:dLbl>
            <c:dLbl>
              <c:idx val="2"/>
              <c:layout>
                <c:manualLayout>
                  <c:x val="3.1778250865019029E-3"/>
                  <c:y val="-9.2592592592592744E-3"/>
                </c:manualLayout>
              </c:layout>
              <c:tx>
                <c:rich>
                  <a:bodyPr/>
                  <a:lstStyle/>
                  <a:p>
                    <a:r>
                      <a:rPr lang="ru-RU" sz="1200" b="1" dirty="0" smtClean="0">
                        <a:solidFill>
                          <a:srgbClr val="2F4F95"/>
                        </a:solidFill>
                      </a:rPr>
                      <a:t>2</a:t>
                    </a:r>
                    <a:r>
                      <a:rPr lang="ru-RU" dirty="0" smtClean="0"/>
                      <a:t>8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200" b="1">
                    <a:solidFill>
                      <a:srgbClr val="2F4F95"/>
                    </a:solidFill>
                  </a:defRPr>
                </a:pPr>
                <a:endParaRPr lang="ru-RU"/>
              </a:p>
            </c:txPr>
            <c:showVal val="1"/>
          </c:dLbls>
          <c:val>
            <c:numRef>
              <c:f>Лист1!$C$5:$C$8</c:f>
              <c:numCache>
                <c:formatCode>General</c:formatCode>
                <c:ptCount val="4"/>
                <c:pt idx="0">
                  <c:v>115</c:v>
                </c:pt>
                <c:pt idx="1">
                  <c:v>309</c:v>
                </c:pt>
                <c:pt idx="2">
                  <c:v>35</c:v>
                </c:pt>
                <c:pt idx="3">
                  <c:v>39</c:v>
                </c:pt>
              </c:numCache>
            </c:numRef>
          </c:val>
        </c:ser>
        <c:shape val="box"/>
        <c:axId val="47453696"/>
        <c:axId val="47455232"/>
        <c:axId val="0"/>
      </c:bar3DChart>
      <c:catAx>
        <c:axId val="47453696"/>
        <c:scaling>
          <c:orientation val="minMax"/>
        </c:scaling>
        <c:delete val="1"/>
        <c:axPos val="b"/>
        <c:tickLblPos val="none"/>
        <c:crossAx val="47455232"/>
        <c:crosses val="autoZero"/>
        <c:auto val="1"/>
        <c:lblAlgn val="ctr"/>
        <c:lblOffset val="100"/>
      </c:catAx>
      <c:valAx>
        <c:axId val="47455232"/>
        <c:scaling>
          <c:orientation val="minMax"/>
        </c:scaling>
        <c:delete val="1"/>
        <c:axPos val="l"/>
        <c:numFmt formatCode="General" sourceLinked="1"/>
        <c:tickLblPos val="none"/>
        <c:crossAx val="47453696"/>
        <c:crosses val="autoZero"/>
        <c:crossBetween val="between"/>
      </c:valAx>
    </c:plotArea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0.11712</cdr:x>
      <cdr:y>0.94499</cdr:y>
    </cdr:from>
    <cdr:to>
      <cdr:x>0.21622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36104" y="2808312"/>
          <a:ext cx="792088" cy="1509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7DBB5F-1AF1-46E8-B83C-595B159A311C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213482-680A-492B-BAFC-BB64D0F0CD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29432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BA92B-A659-4D46-AE54-3ABACF305249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113EFE-2687-45CF-9E33-BEE307B7C1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41457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090F0-1EE9-460F-96BA-623F5155BD7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05078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13EFE-2687-45CF-9E33-BEE307B7C11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544496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13EFE-2687-45CF-9E33-BEE307B7C11B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491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13EFE-2687-45CF-9E33-BEE307B7C11B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54449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3780E-B2CE-482D-AEF5-9C266BB9FE85}" type="datetime1">
              <a:rPr lang="ru-RU" smtClean="0"/>
              <a:pPr/>
              <a:t>18.01.2018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69457-80FE-4B4A-A5B4-5FDA9D05CCB8}" type="datetime1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C0E8-46BD-4523-9E7A-2CBE58658B74}" type="datetime1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C123F-4E28-47BF-AF15-177F1FBA468F}" type="datetime1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A0151-C923-44F5-BFB6-D69FC472F295}" type="datetime1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C8930-CC50-4B8A-B797-8BAA1D2F2A5D}" type="datetime1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DE9D7-C7ED-4A24-B621-9E5E27EAC094}" type="datetime1">
              <a:rPr lang="ru-RU" smtClean="0"/>
              <a:pPr/>
              <a:t>18.01.2018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438B-F007-4B00-A302-D2E5DE35C4FA}" type="datetime1">
              <a:rPr lang="ru-RU" smtClean="0"/>
              <a:pPr/>
              <a:t>18.01.2018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DEC87-84A9-4613-8FCD-765108049B88}" type="datetime1">
              <a:rPr lang="ru-RU" smtClean="0"/>
              <a:pPr/>
              <a:t>18.01.2018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BBC92-8DE9-4357-B74C-D045EE48A2FC}" type="datetime1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502A-EC1D-49FE-82C5-9EA0C8331C1B}" type="datetime1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1">
                <a:lumMod val="11000"/>
                <a:lumOff val="89000"/>
              </a:schemeClr>
            </a:gs>
            <a:gs pos="99000">
              <a:schemeClr val="accent1">
                <a:lumMod val="45000"/>
                <a:lumOff val="55000"/>
              </a:schemeClr>
            </a:gs>
            <a:gs pos="7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38594DE-BE30-41AD-A8C7-DD1478C71DD1}" type="datetime1">
              <a:rPr lang="ru-RU" smtClean="0"/>
              <a:pPr/>
              <a:t>18.01.2018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 dir="d"/>
  </p:transition>
  <p:hf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1285860"/>
            <a:ext cx="6972304" cy="78581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2F4F95"/>
                </a:solidFill>
              </a:rPr>
              <a:t>Количество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rgbClr val="2F4F95"/>
                </a:solidFill>
              </a:rPr>
              <a:t>проверок и результативных проверок за 2016 и 2017 год</a:t>
            </a:r>
            <a:endParaRPr lang="ru-RU" sz="2000" dirty="0">
              <a:solidFill>
                <a:srgbClr val="2F4F95"/>
              </a:solidFill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/>
          <a:srcRect r="72641"/>
          <a:stretch>
            <a:fillRect/>
          </a:stretch>
        </p:blipFill>
        <p:spPr bwMode="auto">
          <a:xfrm>
            <a:off x="0" y="0"/>
            <a:ext cx="2786050" cy="93190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0229"/>
          <a:stretch/>
        </p:blipFill>
        <p:spPr>
          <a:xfrm>
            <a:off x="0" y="0"/>
            <a:ext cx="7786710" cy="10804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53370" y="-71462"/>
            <a:ext cx="139063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Диаграмма 14"/>
          <p:cNvGraphicFramePr/>
          <p:nvPr/>
        </p:nvGraphicFramePr>
        <p:xfrm>
          <a:off x="1000100" y="2071678"/>
          <a:ext cx="7143800" cy="3357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42844" y="5500702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      </a:t>
            </a:r>
          </a:p>
          <a:p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/>
            <a:r>
              <a:rPr lang="ru-RU" b="1" dirty="0" smtClean="0">
                <a:solidFill>
                  <a:srgbClr val="2F4F95"/>
                </a:solidFill>
              </a:rPr>
              <a:t>                       </a:t>
            </a:r>
            <a:r>
              <a:rPr lang="ru-RU" sz="2400" b="1" dirty="0" smtClean="0">
                <a:solidFill>
                  <a:srgbClr val="2F4F95"/>
                </a:solidFill>
              </a:rPr>
              <a:t>Результативность 2016 – 43 % ,  2017  - 47 % </a:t>
            </a:r>
            <a:endParaRPr lang="ru-RU" sz="2400" b="1" dirty="0">
              <a:solidFill>
                <a:srgbClr val="2F4F95"/>
              </a:solidFill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285860"/>
            <a:ext cx="7115180" cy="78581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2F4F95"/>
                </a:solidFill>
                <a:cs typeface="Times New Roman" pitchFamily="18" charset="0"/>
              </a:rPr>
              <a:t>Сумма</a:t>
            </a:r>
            <a:r>
              <a:rPr lang="ru-RU" sz="2000" b="1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2F4F95"/>
                </a:solidFill>
                <a:cs typeface="Times New Roman" pitchFamily="18" charset="0"/>
              </a:rPr>
              <a:t>наложенных </a:t>
            </a:r>
            <a:r>
              <a:rPr lang="ru-RU" sz="2000" b="1" dirty="0" smtClean="0">
                <a:solidFill>
                  <a:srgbClr val="2F4F95"/>
                </a:solidFill>
                <a:cs typeface="Times New Roman" pitchFamily="18" charset="0"/>
              </a:rPr>
              <a:t>и взысканных штрафов </a:t>
            </a:r>
            <a:r>
              <a:rPr lang="ru-RU" sz="2000" b="1" dirty="0" smtClean="0">
                <a:solidFill>
                  <a:srgbClr val="2F4F95"/>
                </a:solidFill>
                <a:cs typeface="Times New Roman" pitchFamily="18" charset="0"/>
              </a:rPr>
              <a:t>за 2017 год</a:t>
            </a:r>
            <a:endParaRPr lang="ru-RU" sz="2000" dirty="0">
              <a:solidFill>
                <a:srgbClr val="2F4F95"/>
              </a:solidFill>
              <a:cs typeface="Times New Roman" pitchFamily="18" charset="0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 r="72641"/>
          <a:stretch>
            <a:fillRect/>
          </a:stretch>
        </p:blipFill>
        <p:spPr bwMode="auto">
          <a:xfrm>
            <a:off x="0" y="0"/>
            <a:ext cx="2786050" cy="93190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0229"/>
          <a:stretch/>
        </p:blipFill>
        <p:spPr>
          <a:xfrm>
            <a:off x="0" y="0"/>
            <a:ext cx="7786710" cy="10804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53370" y="-71462"/>
            <a:ext cx="139063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="" xmlns:p14="http://schemas.microsoft.com/office/powerpoint/2010/main" val="2487106463"/>
              </p:ext>
            </p:extLst>
          </p:nvPr>
        </p:nvGraphicFramePr>
        <p:xfrm>
          <a:off x="500034" y="2000240"/>
          <a:ext cx="8215370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268760"/>
            <a:ext cx="7115180" cy="64294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2F4F95"/>
                </a:solidFill>
                <a:cs typeface="Times New Roman" pitchFamily="18" charset="0"/>
              </a:rPr>
              <a:t>Общее количество поступивших обращений за 2016 и 2017 год</a:t>
            </a:r>
            <a:endParaRPr lang="ru-RU" sz="2800" dirty="0">
              <a:solidFill>
                <a:srgbClr val="2F4F95"/>
              </a:solidFill>
              <a:cs typeface="Times New Roman" pitchFamily="18" charset="0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 r="72641"/>
          <a:stretch>
            <a:fillRect/>
          </a:stretch>
        </p:blipFill>
        <p:spPr bwMode="auto">
          <a:xfrm>
            <a:off x="0" y="0"/>
            <a:ext cx="2786050" cy="93190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0229"/>
          <a:stretch/>
        </p:blipFill>
        <p:spPr>
          <a:xfrm>
            <a:off x="0" y="0"/>
            <a:ext cx="7786710" cy="1080432"/>
          </a:xfrm>
          <a:prstGeom prst="rect">
            <a:avLst/>
          </a:prstGeom>
          <a:solidFill>
            <a:srgbClr val="2F4F95"/>
          </a:solidFill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53370" y="-71462"/>
            <a:ext cx="139063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="" xmlns:p14="http://schemas.microsoft.com/office/powerpoint/2010/main" val="3125889382"/>
              </p:ext>
            </p:extLst>
          </p:nvPr>
        </p:nvGraphicFramePr>
        <p:xfrm>
          <a:off x="467544" y="2132856"/>
          <a:ext cx="8031836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4">
                <a:lumMod val="60000"/>
                <a:lumOff val="40000"/>
              </a:schemeClr>
            </a:gs>
            <a:gs pos="99000">
              <a:schemeClr val="accent1">
                <a:lumMod val="45000"/>
                <a:lumOff val="55000"/>
              </a:schemeClr>
            </a:gs>
            <a:gs pos="7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03847" y="0"/>
            <a:ext cx="5948471" cy="1071546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+mj-lt"/>
              </a:rPr>
              <a:t>Уровень производственного травматизма </a:t>
            </a:r>
          </a:p>
          <a:p>
            <a:pPr algn="ctr"/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 rotWithShape="1">
          <a:blip r:embed="rId3" cstate="print"/>
          <a:srcRect r="72641"/>
          <a:stretch/>
        </p:blipFill>
        <p:spPr bwMode="auto">
          <a:xfrm>
            <a:off x="-1" y="0"/>
            <a:ext cx="3203849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47664" y="4869160"/>
          <a:ext cx="5967656" cy="140208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3883213"/>
                <a:gridCol w="2084443"/>
              </a:tblGrid>
              <a:tr h="20300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ВСЕГО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452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 anchor="ctr"/>
                </a:tc>
              </a:tr>
              <a:tr h="2030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смертельных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115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 anchor="ctr">
                    <a:solidFill>
                      <a:srgbClr val="FF0000"/>
                    </a:solidFill>
                  </a:tcPr>
                </a:tc>
              </a:tr>
              <a:tr h="2030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тяжелых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309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>
                    <a:solidFill>
                      <a:srgbClr val="00B050"/>
                    </a:solidFill>
                  </a:tcPr>
                </a:tc>
              </a:tr>
              <a:tr h="2759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групповых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28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>
                    <a:solidFill>
                      <a:srgbClr val="FFC000"/>
                    </a:solidFill>
                  </a:tcPr>
                </a:tc>
              </a:tr>
              <a:tr h="2759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             в которых погибло, человека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39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27584" y="1196752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Производственный травматизм в организациях города Москвы за 12 месяцев 2017 г.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5292080" y="2492896"/>
          <a:ext cx="2808312" cy="1879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Диаграмма 14"/>
          <p:cNvGraphicFramePr/>
          <p:nvPr/>
        </p:nvGraphicFramePr>
        <p:xfrm>
          <a:off x="2483768" y="2204864"/>
          <a:ext cx="4248472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67409599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203847" y="0"/>
            <a:ext cx="5948471" cy="1071546"/>
          </a:xfrm>
          <a:prstGeom prst="rect">
            <a:avLst/>
          </a:prstGeom>
          <a:solidFill>
            <a:srgbClr val="2F4F95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Сравнительный анализ травматизма</a:t>
            </a:r>
          </a:p>
        </p:txBody>
      </p:sp>
      <p:pic>
        <p:nvPicPr>
          <p:cNvPr id="14" name="Picture 8"/>
          <p:cNvPicPr>
            <a:picLocks noChangeAspect="1" noChangeArrowheads="1"/>
          </p:cNvPicPr>
          <p:nvPr/>
        </p:nvPicPr>
        <p:blipFill rotWithShape="1">
          <a:blip r:embed="rId3" cstate="print"/>
          <a:srcRect r="72641"/>
          <a:stretch/>
        </p:blipFill>
        <p:spPr bwMode="auto">
          <a:xfrm>
            <a:off x="-1" y="0"/>
            <a:ext cx="3203849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1071538" y="1142984"/>
            <a:ext cx="70008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Сравнительный анализ уровня несчастных случаев </a:t>
            </a:r>
            <a:endParaRPr lang="ru-RU" sz="9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на производстве за двенадцать месяцев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2016 года и 2017 года</a:t>
            </a:r>
            <a:endParaRPr lang="ru-RU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214414" y="2071678"/>
          <a:ext cx="6309913" cy="210027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87354"/>
                <a:gridCol w="1332853"/>
                <a:gridCol w="1085451"/>
                <a:gridCol w="1229504"/>
                <a:gridCol w="1074751"/>
              </a:tblGrid>
              <a:tr h="410769"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2F4F95"/>
                          </a:solidFill>
                        </a:rPr>
                        <a:t>2016</a:t>
                      </a:r>
                      <a:endParaRPr lang="ru-RU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2F4F95"/>
                          </a:solidFill>
                        </a:rPr>
                        <a:t>2017</a:t>
                      </a:r>
                      <a:endParaRPr lang="ru-RU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</a:tr>
              <a:tr h="41076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2F4F95"/>
                          </a:solidFill>
                        </a:rPr>
                        <a:t>Всего:</a:t>
                      </a:r>
                      <a:endParaRPr lang="ru-RU" sz="2400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2F4F95"/>
                          </a:solidFill>
                        </a:rPr>
                        <a:t>458</a:t>
                      </a:r>
                      <a:endParaRPr lang="ru-RU" sz="2400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2F4F95"/>
                          </a:solidFill>
                        </a:rPr>
                        <a:t>%</a:t>
                      </a:r>
                      <a:endParaRPr lang="ru-RU" sz="2400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2F4F95"/>
                          </a:solidFill>
                        </a:rPr>
                        <a:t>452</a:t>
                      </a:r>
                      <a:endParaRPr lang="ru-RU" sz="2400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2F4F95"/>
                          </a:solidFill>
                        </a:rPr>
                        <a:t>%</a:t>
                      </a:r>
                      <a:endParaRPr lang="ru-RU" sz="2400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</a:tr>
              <a:tr h="410769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тяжелых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316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69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309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68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</a:tr>
              <a:tr h="410769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смертельных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118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26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115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26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</a:tr>
              <a:tr h="410769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групповых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24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5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28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6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142976" y="5429264"/>
          <a:ext cx="6524628" cy="1010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74876"/>
                <a:gridCol w="2174876"/>
                <a:gridCol w="217487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Всего погибло человек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2F4F95"/>
                          </a:solidFill>
                        </a:rPr>
                        <a:t>206</a:t>
                      </a:r>
                      <a:endParaRPr lang="ru-RU" sz="2000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2F4F95"/>
                          </a:solidFill>
                        </a:rPr>
                        <a:t>154</a:t>
                      </a:r>
                      <a:endParaRPr lang="ru-RU" sz="2000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571604" y="4357694"/>
            <a:ext cx="6000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Сравнительный анализ уровня смертельного травматизма</a:t>
            </a:r>
            <a:endParaRPr lang="ru-RU" sz="9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на производстве за шесть месяцев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2016 года и 2017года</a:t>
            </a:r>
            <a:endParaRPr lang="ru-RU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944560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4">
                <a:lumMod val="60000"/>
                <a:lumOff val="40000"/>
              </a:schemeClr>
            </a:gs>
            <a:gs pos="99000">
              <a:schemeClr val="accent1">
                <a:lumMod val="45000"/>
                <a:lumOff val="55000"/>
              </a:schemeClr>
            </a:gs>
            <a:gs pos="7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03847" y="0"/>
            <a:ext cx="5948471" cy="1071546"/>
          </a:xfrm>
          <a:prstGeom prst="rect">
            <a:avLst/>
          </a:prstGeom>
          <a:solidFill>
            <a:srgbClr val="2F4F95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+mj-lt"/>
              </a:rPr>
              <a:t>Уровень производственного травматизма </a:t>
            </a:r>
          </a:p>
          <a:p>
            <a:pPr algn="ctr"/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 rotWithShape="1">
          <a:blip r:embed="rId3" cstate="print"/>
          <a:srcRect r="72641"/>
          <a:stretch/>
        </p:blipFill>
        <p:spPr bwMode="auto">
          <a:xfrm>
            <a:off x="-1" y="0"/>
            <a:ext cx="3203849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55576" y="5157192"/>
          <a:ext cx="7632848" cy="1511996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3742005"/>
                <a:gridCol w="1882198"/>
                <a:gridCol w="2008645"/>
              </a:tblGrid>
              <a:tr h="2463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 anchor="ctr"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2017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 anchor="ctr">
                    <a:solidFill>
                      <a:srgbClr val="FFC000"/>
                    </a:solidFill>
                  </a:tcPr>
                </a:tc>
              </a:tr>
              <a:tr h="24631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ВСЕГО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458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 anchor="ctr"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452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 anchor="ctr">
                    <a:solidFill>
                      <a:srgbClr val="FFC000"/>
                    </a:solidFill>
                  </a:tcPr>
                </a:tc>
              </a:tr>
              <a:tr h="2463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</a:rPr>
                        <a:t>смертельных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 anchor="ctr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118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 anchor="ctr"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115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 anchor="ctr">
                    <a:solidFill>
                      <a:srgbClr val="FFC000"/>
                    </a:solidFill>
                  </a:tcPr>
                </a:tc>
              </a:tr>
              <a:tr h="2463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</a:rPr>
                        <a:t>тяжелых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316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309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>
                    <a:solidFill>
                      <a:srgbClr val="FFC000"/>
                    </a:solidFill>
                  </a:tcPr>
                </a:tc>
              </a:tr>
              <a:tr h="2463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</a:rPr>
                        <a:t>групповых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24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28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>
                    <a:solidFill>
                      <a:srgbClr val="FFC000"/>
                    </a:solidFill>
                  </a:tcPr>
                </a:tc>
              </a:tr>
              <a:tr h="2463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             в которых погибло, человека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88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39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83568" y="1196752"/>
            <a:ext cx="7858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Производственный травматизм в организациях города Москвы за 12 месяцев 2016 -2017 г.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5292080" y="2492896"/>
          <a:ext cx="2808312" cy="1879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Диаграмма 14"/>
          <p:cNvGraphicFramePr/>
          <p:nvPr/>
        </p:nvGraphicFramePr>
        <p:xfrm>
          <a:off x="5004048" y="2708920"/>
          <a:ext cx="3672408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9" name="Диаграмма 18"/>
          <p:cNvGraphicFramePr/>
          <p:nvPr/>
        </p:nvGraphicFramePr>
        <p:xfrm>
          <a:off x="467544" y="1988840"/>
          <a:ext cx="799288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1259632" y="4581128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2F4F95"/>
                </a:solidFill>
                <a:latin typeface="Times New Roman" pitchFamily="18" charset="0"/>
                <a:cs typeface="Times New Roman" pitchFamily="18" charset="0"/>
              </a:rPr>
              <a:t>смертельные</a:t>
            </a:r>
            <a:endParaRPr lang="ru-RU" sz="1200" b="1" dirty="0">
              <a:solidFill>
                <a:srgbClr val="2F4F9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03848" y="4581128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2F4F95"/>
                </a:solidFill>
                <a:latin typeface="Times New Roman" pitchFamily="18" charset="0"/>
                <a:cs typeface="Times New Roman" pitchFamily="18" charset="0"/>
              </a:rPr>
              <a:t>тяжелые</a:t>
            </a:r>
            <a:endParaRPr lang="ru-RU" sz="1200" b="1" dirty="0">
              <a:solidFill>
                <a:srgbClr val="2F4F9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16016" y="4581128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2F4F95"/>
                </a:solidFill>
                <a:latin typeface="Times New Roman" pitchFamily="18" charset="0"/>
                <a:cs typeface="Times New Roman" pitchFamily="18" charset="0"/>
              </a:rPr>
              <a:t>групповые</a:t>
            </a:r>
            <a:endParaRPr lang="ru-RU" sz="1200" b="1" dirty="0">
              <a:solidFill>
                <a:srgbClr val="2F4F9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72200" y="4581128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2F4F95"/>
                </a:solidFill>
                <a:latin typeface="Times New Roman" pitchFamily="18" charset="0"/>
                <a:cs typeface="Times New Roman" pitchFamily="18" charset="0"/>
              </a:rPr>
              <a:t>кол-во погибших работников</a:t>
            </a:r>
            <a:endParaRPr lang="ru-RU" sz="1200" b="1" dirty="0">
              <a:solidFill>
                <a:srgbClr val="2F4F95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409599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8666</TotalTime>
  <Words>196</Words>
  <Application>Microsoft Office PowerPoint</Application>
  <PresentationFormat>Экран (4:3)</PresentationFormat>
  <Paragraphs>93</Paragraphs>
  <Slides>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svd11</dc:creator>
  <cp:lastModifiedBy>nach1</cp:lastModifiedBy>
  <cp:revision>695</cp:revision>
  <cp:lastPrinted>2015-03-23T08:25:56Z</cp:lastPrinted>
  <dcterms:created xsi:type="dcterms:W3CDTF">2012-03-12T06:39:59Z</dcterms:created>
  <dcterms:modified xsi:type="dcterms:W3CDTF">2018-01-18T07:17:59Z</dcterms:modified>
</cp:coreProperties>
</file>