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347" r:id="rId2"/>
    <p:sldId id="345" r:id="rId3"/>
    <p:sldId id="354" r:id="rId4"/>
    <p:sldId id="350" r:id="rId5"/>
    <p:sldId id="346" r:id="rId6"/>
    <p:sldId id="351" r:id="rId7"/>
    <p:sldId id="348" r:id="rId8"/>
    <p:sldId id="349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3" r:id="rId17"/>
    <p:sldId id="364" r:id="rId18"/>
    <p:sldId id="365" r:id="rId19"/>
    <p:sldId id="366" r:id="rId20"/>
    <p:sldId id="368" r:id="rId21"/>
    <p:sldId id="369" r:id="rId22"/>
    <p:sldId id="367" r:id="rId23"/>
    <p:sldId id="370" r:id="rId24"/>
    <p:sldId id="362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702" userDrawn="1">
          <p15:clr>
            <a:srgbClr val="A4A3A4"/>
          </p15:clr>
        </p15:guide>
        <p15:guide id="4" orient="horz" pos="3022" userDrawn="1">
          <p15:clr>
            <a:srgbClr val="A4A3A4"/>
          </p15:clr>
        </p15:guide>
        <p15:guide id="5" orient="horz" pos="4110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  <p15:guide id="7" pos="5692" userDrawn="1">
          <p15:clr>
            <a:srgbClr val="A4A3A4"/>
          </p15:clr>
        </p15:guide>
        <p15:guide id="8" pos="6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00"/>
    <a:srgbClr val="9966FF"/>
    <a:srgbClr val="FF9933"/>
    <a:srgbClr val="2F4F95"/>
    <a:srgbClr val="00FF00"/>
    <a:srgbClr val="66FFCC"/>
    <a:srgbClr val="FF9999"/>
    <a:srgbClr val="EAEAEA"/>
    <a:srgbClr val="FFCCCC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3537" autoAdjust="0"/>
  </p:normalViewPr>
  <p:slideViewPr>
    <p:cSldViewPr>
      <p:cViewPr varScale="1">
        <p:scale>
          <a:sx n="102" d="100"/>
          <a:sy n="102" d="100"/>
        </p:scale>
        <p:origin x="-108" y="-102"/>
      </p:cViewPr>
      <p:guideLst>
        <p:guide orient="horz" pos="2160"/>
        <p:guide orient="horz" pos="3702"/>
        <p:guide orient="horz" pos="3022"/>
        <p:guide orient="horz" pos="4110"/>
        <p:guide orient="horz" pos="754"/>
        <p:guide pos="2880"/>
        <p:guide pos="5692"/>
        <p:guide pos="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1908" y="60"/>
      </p:cViewPr>
      <p:guideLst>
        <p:guide orient="horz" pos="3128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2.7777777777777879E-3"/>
          <c:y val="0"/>
          <c:w val="0.99722222222222157"/>
          <c:h val="0.98530876348789731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0829693386894634E-2"/>
                  <c:y val="0.10689418590261564"/>
                </c:manualLayout>
              </c:layout>
              <c:showVal val="1"/>
            </c:dLbl>
            <c:dLbl>
              <c:idx val="1"/>
              <c:layout>
                <c:manualLayout>
                  <c:x val="-3.094198110541329E-3"/>
                  <c:y val="8.6670961542661351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2F4F95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Лист1!$B$11:$C$11</c:f>
              <c:numCache>
                <c:formatCode>General</c:formatCode>
                <c:ptCount val="2"/>
                <c:pt idx="0">
                  <c:v>1456</c:v>
                </c:pt>
                <c:pt idx="1">
                  <c:v>2153</c:v>
                </c:pt>
              </c:numCache>
            </c:numRef>
          </c:val>
        </c:ser>
        <c:ser>
          <c:idx val="1"/>
          <c:order val="1"/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4.6412971658119943E-3"/>
                  <c:y val="0.10111612179977142"/>
                </c:manualLayout>
              </c:layout>
              <c:showVal val="1"/>
            </c:dLbl>
            <c:dLbl>
              <c:idx val="1"/>
              <c:layout>
                <c:manualLayout>
                  <c:x val="7.7354952763533137E-3"/>
                  <c:y val="6.355870513128489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2F4F95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Лист1!$B$12:$C$12</c:f>
              <c:numCache>
                <c:formatCode>General</c:formatCode>
                <c:ptCount val="2"/>
                <c:pt idx="0">
                  <c:v>1263</c:v>
                </c:pt>
                <c:pt idx="1">
                  <c:v>2551</c:v>
                </c:pt>
              </c:numCache>
            </c:numRef>
          </c:val>
        </c:ser>
        <c:shape val="box"/>
        <c:axId val="68717568"/>
        <c:axId val="69890816"/>
        <c:axId val="0"/>
      </c:bar3DChart>
      <c:catAx>
        <c:axId val="68717568"/>
        <c:scaling>
          <c:orientation val="minMax"/>
        </c:scaling>
        <c:delete val="1"/>
        <c:axPos val="b"/>
        <c:tickLblPos val="none"/>
        <c:crossAx val="69890816"/>
        <c:crosses val="autoZero"/>
        <c:auto val="1"/>
        <c:lblAlgn val="ctr"/>
        <c:lblOffset val="100"/>
      </c:catAx>
      <c:valAx>
        <c:axId val="69890816"/>
        <c:scaling>
          <c:orientation val="minMax"/>
        </c:scaling>
        <c:delete val="1"/>
        <c:axPos val="l"/>
        <c:numFmt formatCode="General" sourceLinked="1"/>
        <c:tickLblPos val="none"/>
        <c:crossAx val="68717568"/>
        <c:crosses val="autoZero"/>
        <c:crossBetween val="between"/>
      </c:valAx>
    </c:plotArea>
    <c:plotVisOnly val="1"/>
  </c:chart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8147419072615966E-3"/>
          <c:y val="9.2592592592592865E-3"/>
          <c:w val="0.99118525809273839"/>
          <c:h val="0.99074074074074059"/>
        </c:manualLayout>
      </c:layout>
      <c:bar3DChart>
        <c:barDir val="bar"/>
        <c:grouping val="clustered"/>
        <c:ser>
          <c:idx val="0"/>
          <c:order val="0"/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8292060628407391E-2"/>
                  <c:y val="-7.8386352133713623E-3"/>
                </c:manualLayout>
              </c:layout>
              <c:showVal val="1"/>
            </c:dLbl>
            <c:dLbl>
              <c:idx val="1"/>
              <c:layout>
                <c:manualLayout>
                  <c:x val="1.567890911006346E-2"/>
                  <c:y val="-3.9193176066856811E-3"/>
                </c:manualLayout>
              </c:layout>
              <c:showVal val="1"/>
            </c:dLbl>
            <c:dLbl>
              <c:idx val="2"/>
              <c:layout>
                <c:manualLayout>
                  <c:x val="1.5678703350101398E-2"/>
                  <c:y val="-1.9596588033428404E-2"/>
                </c:manualLayout>
              </c:layout>
              <c:showVal val="1"/>
            </c:dLbl>
            <c:dLbl>
              <c:idx val="3"/>
              <c:layout>
                <c:manualLayout>
                  <c:x val="2.8744666701783033E-2"/>
                  <c:y val="-1.1757952820057031E-2"/>
                </c:manualLayout>
              </c:layout>
              <c:showVal val="1"/>
            </c:dLbl>
            <c:dLbl>
              <c:idx val="4"/>
              <c:layout>
                <c:manualLayout>
                  <c:x val="-0.425943697490058"/>
                  <c:y val="-7.8386352133713623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Лист1!$B$108:$B$112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8</c:v>
                </c:pt>
                <c:pt idx="4">
                  <c:v>55</c:v>
                </c:pt>
              </c:numCache>
            </c:numRef>
          </c:val>
        </c:ser>
        <c:shape val="box"/>
        <c:axId val="80995072"/>
        <c:axId val="80996608"/>
        <c:axId val="0"/>
      </c:bar3DChart>
      <c:catAx>
        <c:axId val="80995072"/>
        <c:scaling>
          <c:orientation val="minMax"/>
        </c:scaling>
        <c:delete val="1"/>
        <c:axPos val="l"/>
        <c:tickLblPos val="none"/>
        <c:crossAx val="80996608"/>
        <c:crosses val="autoZero"/>
        <c:auto val="1"/>
        <c:lblAlgn val="ctr"/>
        <c:lblOffset val="100"/>
      </c:catAx>
      <c:valAx>
        <c:axId val="80996608"/>
        <c:scaling>
          <c:orientation val="minMax"/>
        </c:scaling>
        <c:delete val="1"/>
        <c:axPos val="b"/>
        <c:numFmt formatCode="General" sourceLinked="1"/>
        <c:tickLblPos val="none"/>
        <c:crossAx val="80995072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1"/>
          <c:h val="0.98530876348789731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92D050"/>
            </a:solidFill>
          </c:spPr>
          <c:dPt>
            <c:idx val="4"/>
            <c:spPr>
              <a:noFill/>
            </c:spPr>
          </c:dPt>
          <c:dLbls>
            <c:dLbl>
              <c:idx val="0"/>
              <c:layout>
                <c:manualLayout>
                  <c:x val="-1.6638612481212781E-3"/>
                  <c:y val="0.12867442186973055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10569684653585021"/>
                </c:manualLayout>
              </c:layout>
              <c:showVal val="1"/>
            </c:dLbl>
            <c:dLbl>
              <c:idx val="2"/>
              <c:layout>
                <c:manualLayout>
                  <c:x val="3.3277224962425596E-3"/>
                  <c:y val="0.12407890680295444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0.11029236160262618"/>
                </c:manualLayout>
              </c:layout>
              <c:showVal val="1"/>
            </c:dLbl>
            <c:dLbl>
              <c:idx val="4"/>
              <c:layout>
                <c:manualLayout>
                  <c:x val="6.6554449924851114E-3"/>
                  <c:y val="-0.16543854240393921"/>
                </c:manualLayout>
              </c:layout>
              <c:showVal val="1"/>
            </c:dLbl>
            <c:dLbl>
              <c:idx val="5"/>
              <c:layout>
                <c:manualLayout>
                  <c:x val="1.6638612481212781E-3"/>
                  <c:y val="9.6505816402298036E-2"/>
                </c:manualLayout>
              </c:layout>
              <c:showVal val="1"/>
            </c:dLbl>
            <c:dLbl>
              <c:idx val="6"/>
              <c:layout>
                <c:manualLayout>
                  <c:x val="8.3193062406064066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Лист1!$B$122:$B$128</c:f>
              <c:numCache>
                <c:formatCode>General</c:formatCode>
                <c:ptCount val="7"/>
                <c:pt idx="0">
                  <c:v>14</c:v>
                </c:pt>
                <c:pt idx="1">
                  <c:v>6</c:v>
                </c:pt>
                <c:pt idx="2">
                  <c:v>8</c:v>
                </c:pt>
                <c:pt idx="3">
                  <c:v>9</c:v>
                </c:pt>
                <c:pt idx="4">
                  <c:v>0</c:v>
                </c:pt>
                <c:pt idx="5">
                  <c:v>5</c:v>
                </c:pt>
                <c:pt idx="6">
                  <c:v>1</c:v>
                </c:pt>
              </c:numCache>
            </c:numRef>
          </c:val>
        </c:ser>
        <c:shape val="box"/>
        <c:axId val="81169408"/>
        <c:axId val="81175296"/>
        <c:axId val="0"/>
      </c:bar3DChart>
      <c:catAx>
        <c:axId val="81169408"/>
        <c:scaling>
          <c:orientation val="minMax"/>
        </c:scaling>
        <c:delete val="1"/>
        <c:axPos val="b"/>
        <c:tickLblPos val="none"/>
        <c:crossAx val="81175296"/>
        <c:crosses val="autoZero"/>
        <c:auto val="1"/>
        <c:lblAlgn val="ctr"/>
        <c:lblOffset val="100"/>
      </c:catAx>
      <c:valAx>
        <c:axId val="81175296"/>
        <c:scaling>
          <c:orientation val="minMax"/>
        </c:scaling>
        <c:delete val="1"/>
        <c:axPos val="l"/>
        <c:numFmt formatCode="General" sourceLinked="1"/>
        <c:tickLblPos val="none"/>
        <c:crossAx val="81169408"/>
        <c:crosses val="autoZero"/>
        <c:crossBetween val="between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8147419072615966E-3"/>
          <c:y val="1.3888888888888914E-2"/>
          <c:w val="0.99118525809273839"/>
          <c:h val="0.93518518518518523"/>
        </c:manualLayout>
      </c:layout>
      <c:bar3DChart>
        <c:barDir val="bar"/>
        <c:grouping val="clustered"/>
        <c:ser>
          <c:idx val="0"/>
          <c:order val="0"/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-0.1191233273490276"/>
                  <c:y val="-3.8341150500185999E-3"/>
                </c:manualLayout>
              </c:layout>
              <c:showVal val="1"/>
            </c:dLbl>
            <c:dLbl>
              <c:idx val="1"/>
              <c:layout>
                <c:manualLayout>
                  <c:x val="-0.1985388789150459"/>
                  <c:y val="-3.8341150500185999E-3"/>
                </c:manualLayout>
              </c:layout>
              <c:showVal val="1"/>
            </c:dLbl>
            <c:dLbl>
              <c:idx val="2"/>
              <c:layout>
                <c:manualLayout>
                  <c:x val="-0.21971635933265107"/>
                  <c:y val="-3.8341150500185999E-3"/>
                </c:manualLayout>
              </c:layout>
              <c:showVal val="1"/>
            </c:dLbl>
            <c:dLbl>
              <c:idx val="3"/>
              <c:layout>
                <c:manualLayout>
                  <c:x val="-0.28589598563766677"/>
                  <c:y val="-3.8341150500185999E-3"/>
                </c:manualLayout>
              </c:layout>
              <c:showVal val="1"/>
            </c:dLbl>
            <c:dLbl>
              <c:idx val="4"/>
              <c:layout>
                <c:manualLayout>
                  <c:x val="-0.45266864392630485"/>
                  <c:y val="-3.8341150500185999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Лист1!$B$138:$B$142</c:f>
              <c:numCache>
                <c:formatCode>General</c:formatCode>
                <c:ptCount val="5"/>
                <c:pt idx="0">
                  <c:v>5</c:v>
                </c:pt>
                <c:pt idx="1">
                  <c:v>10</c:v>
                </c:pt>
                <c:pt idx="2">
                  <c:v>11</c:v>
                </c:pt>
                <c:pt idx="3">
                  <c:v>14</c:v>
                </c:pt>
                <c:pt idx="4">
                  <c:v>23</c:v>
                </c:pt>
              </c:numCache>
            </c:numRef>
          </c:val>
        </c:ser>
        <c:shape val="box"/>
        <c:axId val="81188736"/>
        <c:axId val="81190272"/>
        <c:axId val="0"/>
      </c:bar3DChart>
      <c:catAx>
        <c:axId val="81188736"/>
        <c:scaling>
          <c:orientation val="minMax"/>
        </c:scaling>
        <c:delete val="1"/>
        <c:axPos val="l"/>
        <c:tickLblPos val="none"/>
        <c:crossAx val="81190272"/>
        <c:crosses val="autoZero"/>
        <c:auto val="1"/>
        <c:lblAlgn val="ctr"/>
        <c:lblOffset val="100"/>
      </c:catAx>
      <c:valAx>
        <c:axId val="81190272"/>
        <c:scaling>
          <c:orientation val="minMax"/>
        </c:scaling>
        <c:delete val="1"/>
        <c:axPos val="b"/>
        <c:numFmt formatCode="General" sourceLinked="1"/>
        <c:tickLblPos val="none"/>
        <c:crossAx val="81188736"/>
        <c:crosses val="autoZero"/>
        <c:crossBetween val="between"/>
      </c:valAx>
    </c:plotArea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1"/>
          <c:h val="0.95370370370370372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1.6180669018427143E-3"/>
                  <c:y val="0.13929966913909081"/>
                </c:manualLayout>
              </c:layout>
              <c:showVal val="1"/>
            </c:dLbl>
            <c:dLbl>
              <c:idx val="1"/>
              <c:layout>
                <c:manualLayout>
                  <c:x val="1.6180669018427143E-3"/>
                  <c:y val="0.11062032549280718"/>
                </c:manualLayout>
              </c:layout>
              <c:showVal val="1"/>
            </c:dLbl>
            <c:dLbl>
              <c:idx val="2"/>
              <c:layout>
                <c:manualLayout>
                  <c:x val="3.236133803685425E-3"/>
                  <c:y val="0.10242622730815504"/>
                </c:manualLayout>
              </c:layout>
              <c:showVal val="1"/>
            </c:dLbl>
            <c:dLbl>
              <c:idx val="3"/>
              <c:layout>
                <c:manualLayout>
                  <c:x val="1.4562602116584399E-2"/>
                  <c:y val="-2.0485245461631024E-2"/>
                </c:manualLayout>
              </c:layout>
              <c:showVal val="1"/>
            </c:dLbl>
            <c:dLbl>
              <c:idx val="4"/>
              <c:layout>
                <c:manualLayout>
                  <c:x val="1.4562602116584399E-2"/>
                  <c:y val="-1.6388196369304782E-2"/>
                </c:manualLayout>
              </c:layout>
              <c:showVal val="1"/>
            </c:dLbl>
            <c:dLbl>
              <c:idx val="5"/>
              <c:layout>
                <c:manualLayout>
                  <c:x val="-1.6180669018427143E-3"/>
                  <c:y val="0.14339671823141681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9.013508003117629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Лист1!$B$155:$B$161</c:f>
              <c:numCache>
                <c:formatCode>General</c:formatCode>
                <c:ptCount val="7"/>
                <c:pt idx="0">
                  <c:v>10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4</c:v>
                </c:pt>
                <c:pt idx="6">
                  <c:v>2</c:v>
                </c:pt>
              </c:numCache>
            </c:numRef>
          </c:val>
        </c:ser>
        <c:shape val="box"/>
        <c:axId val="81207680"/>
        <c:axId val="81209216"/>
        <c:axId val="0"/>
      </c:bar3DChart>
      <c:catAx>
        <c:axId val="81207680"/>
        <c:scaling>
          <c:orientation val="minMax"/>
        </c:scaling>
        <c:delete val="1"/>
        <c:axPos val="b"/>
        <c:tickLblPos val="none"/>
        <c:crossAx val="81209216"/>
        <c:crosses val="autoZero"/>
        <c:auto val="1"/>
        <c:lblAlgn val="ctr"/>
        <c:lblOffset val="100"/>
      </c:catAx>
      <c:valAx>
        <c:axId val="81209216"/>
        <c:scaling>
          <c:orientation val="minMax"/>
        </c:scaling>
        <c:delete val="1"/>
        <c:axPos val="l"/>
        <c:numFmt formatCode="General" sourceLinked="1"/>
        <c:tickLblPos val="none"/>
        <c:crossAx val="81207680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c:spPr>
          <c:dLbls>
            <c:dLbl>
              <c:idx val="2"/>
              <c:layout>
                <c:manualLayout>
                  <c:x val="-1.955541868473365E-2"/>
                  <c:y val="-3.118886552589101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2F4F95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426</c:v>
                </c:pt>
                <c:pt idx="1">
                  <c:v>469</c:v>
                </c:pt>
                <c:pt idx="2">
                  <c:v>561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2F4F95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357</c:v>
                </c:pt>
                <c:pt idx="1">
                  <c:v>455</c:v>
                </c:pt>
                <c:pt idx="2">
                  <c:v>451</c:v>
                </c:pt>
              </c:numCache>
            </c:numRef>
          </c:val>
        </c:ser>
        <c:axId val="84849024"/>
        <c:axId val="84850560"/>
      </c:barChart>
      <c:catAx>
        <c:axId val="848490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2F4F95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84850560"/>
        <c:crosses val="autoZero"/>
        <c:auto val="1"/>
        <c:lblAlgn val="ctr"/>
        <c:lblOffset val="100"/>
      </c:catAx>
      <c:valAx>
        <c:axId val="84850560"/>
        <c:scaling>
          <c:orientation val="minMax"/>
        </c:scaling>
        <c:delete val="1"/>
        <c:axPos val="l"/>
        <c:numFmt formatCode="General" sourceLinked="1"/>
        <c:tickLblPos val="none"/>
        <c:crossAx val="8484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2F4F95"/>
              </a:solidFill>
              <a:latin typeface="+mn-lt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 baseline="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1.3888888888888923E-2"/>
          <c:y val="0"/>
          <c:w val="0.98611111111111116"/>
          <c:h val="1"/>
        </c:manualLayout>
      </c:layout>
      <c:bar3DChart>
        <c:barDir val="bar"/>
        <c:grouping val="clustered"/>
        <c:ser>
          <c:idx val="0"/>
          <c:order val="0"/>
          <c:spPr>
            <a:solidFill>
              <a:srgbClr val="FF9933"/>
            </a:solidFill>
          </c:spPr>
          <c:dLbls>
            <c:dLbl>
              <c:idx val="0"/>
              <c:layout>
                <c:manualLayout>
                  <c:x val="2.1508450280592128E-2"/>
                  <c:y val="-1.2598054581237007E-2"/>
                </c:manualLayout>
              </c:layout>
              <c:showVal val="1"/>
            </c:dLbl>
            <c:dLbl>
              <c:idx val="1"/>
              <c:layout>
                <c:manualLayout>
                  <c:x val="-0.11614563151519752"/>
                  <c:y val="-1.2597806592918247E-2"/>
                </c:manualLayout>
              </c:layout>
              <c:showVal val="1"/>
            </c:dLbl>
            <c:dLbl>
              <c:idx val="2"/>
              <c:layout>
                <c:manualLayout>
                  <c:x val="-0.24949802325486883"/>
                  <c:y val="-9.4483549446887204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Лист1!$B$42:$B$44</c:f>
              <c:numCache>
                <c:formatCode>General</c:formatCode>
                <c:ptCount val="3"/>
                <c:pt idx="0">
                  <c:v>86</c:v>
                </c:pt>
                <c:pt idx="1">
                  <c:v>355</c:v>
                </c:pt>
                <c:pt idx="2">
                  <c:v>744</c:v>
                </c:pt>
              </c:numCache>
            </c:numRef>
          </c:val>
        </c:ser>
        <c:ser>
          <c:idx val="1"/>
          <c:order val="1"/>
          <c:spPr>
            <a:solidFill>
              <a:srgbClr val="9966FF"/>
            </a:solidFill>
          </c:spPr>
          <c:dLbls>
            <c:dLbl>
              <c:idx val="0"/>
              <c:layout>
                <c:manualLayout>
                  <c:x val="-0.20002858760950668"/>
                  <c:y val="-2.2046161537606957E-2"/>
                </c:manualLayout>
              </c:layout>
              <c:showVal val="1"/>
            </c:dLbl>
            <c:dLbl>
              <c:idx val="1"/>
              <c:layout>
                <c:manualLayout>
                  <c:x val="-0.13765408179578961"/>
                  <c:y val="-1.5747258241147827E-2"/>
                </c:manualLayout>
              </c:layout>
              <c:showVal val="1"/>
            </c:dLbl>
            <c:dLbl>
              <c:idx val="2"/>
              <c:layout>
                <c:manualLayout>
                  <c:x val="-0.46673337108884932"/>
                  <c:y val="-9.4483549446886857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Лист1!$C$42:$C$44</c:f>
              <c:numCache>
                <c:formatCode>General</c:formatCode>
                <c:ptCount val="3"/>
                <c:pt idx="0">
                  <c:v>575</c:v>
                </c:pt>
                <c:pt idx="1">
                  <c:v>388</c:v>
                </c:pt>
                <c:pt idx="2">
                  <c:v>1338</c:v>
                </c:pt>
              </c:numCache>
            </c:numRef>
          </c:val>
        </c:ser>
        <c:shape val="cylinder"/>
        <c:axId val="80856192"/>
        <c:axId val="80857728"/>
        <c:axId val="0"/>
      </c:bar3DChart>
      <c:catAx>
        <c:axId val="80856192"/>
        <c:scaling>
          <c:orientation val="minMax"/>
        </c:scaling>
        <c:delete val="1"/>
        <c:axPos val="l"/>
        <c:tickLblPos val="none"/>
        <c:crossAx val="80857728"/>
        <c:crosses val="autoZero"/>
        <c:auto val="1"/>
        <c:lblAlgn val="ctr"/>
        <c:lblOffset val="100"/>
      </c:catAx>
      <c:valAx>
        <c:axId val="80857728"/>
        <c:scaling>
          <c:orientation val="minMax"/>
        </c:scaling>
        <c:delete val="1"/>
        <c:axPos val="b"/>
        <c:numFmt formatCode="General" sourceLinked="1"/>
        <c:tickLblPos val="none"/>
        <c:crossAx val="80856192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8504680623458954E-2"/>
          <c:y val="0"/>
          <c:w val="0.74279581962157648"/>
          <c:h val="0.931973067807280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75A8D">
                <a:alpha val="95000"/>
              </a:srgbClr>
            </a:solidFill>
          </c:spPr>
          <c:dLbls>
            <c:dLbl>
              <c:idx val="0"/>
              <c:layout>
                <c:manualLayout>
                  <c:x val="0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91765799957884E-3"/>
                  <c:y val="5.828738803199289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54811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79646">
                <a:lumMod val="75000"/>
                <a:alpha val="80000"/>
              </a:srgbClr>
            </a:solidFill>
          </c:spPr>
          <c:dLbls>
            <c:dLbl>
              <c:idx val="1"/>
              <c:layout>
                <c:manualLayout>
                  <c:x val="-3.1661385914450672E-3"/>
                  <c:y val="5.225670867183238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56412</c:v>
                </c:pt>
              </c:numCache>
            </c:numRef>
          </c:val>
        </c:ser>
        <c:gapWidth val="250"/>
        <c:axId val="100468608"/>
        <c:axId val="100470144"/>
      </c:barChart>
      <c:catAx>
        <c:axId val="100468608"/>
        <c:scaling>
          <c:orientation val="minMax"/>
        </c:scaling>
        <c:delete val="1"/>
        <c:axPos val="b"/>
        <c:numFmt formatCode="General" sourceLinked="1"/>
        <c:tickLblPos val="none"/>
        <c:crossAx val="100470144"/>
        <c:crosses val="autoZero"/>
        <c:auto val="1"/>
        <c:lblAlgn val="ctr"/>
        <c:lblOffset val="100"/>
      </c:catAx>
      <c:valAx>
        <c:axId val="100470144"/>
        <c:scaling>
          <c:orientation val="minMax"/>
        </c:scaling>
        <c:delete val="1"/>
        <c:axPos val="l"/>
        <c:numFmt formatCode="General" sourceLinked="1"/>
        <c:tickLblPos val="none"/>
        <c:crossAx val="1004686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5181841731556875"/>
          <c:y val="0.76530109954865022"/>
          <c:w val="0.21023269141712553"/>
          <c:h val="0.17906260239213456"/>
        </c:manualLayout>
      </c:layout>
      <c:txPr>
        <a:bodyPr/>
        <a:lstStyle/>
        <a:p>
          <a:pPr>
            <a:defRPr sz="1800" b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 baseline="0"/>
      </a:pPr>
      <a:endParaRPr lang="ru-RU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164236059970525E-2"/>
          <c:y val="3.2058063417596157E-2"/>
          <c:w val="0.67424766017842352"/>
          <c:h val="0.829999784290768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75A8D">
                <a:alpha val="92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22232</c:v>
                </c:pt>
                <c:pt idx="1">
                  <c:v>12353</c:v>
                </c:pt>
                <c:pt idx="2">
                  <c:v>20227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79646">
                <a:lumMod val="75000"/>
                <a:alpha val="72000"/>
              </a:srgbClr>
            </a:solidFill>
          </c:spPr>
          <c:dLbls>
            <c:dLbl>
              <c:idx val="1"/>
              <c:layout>
                <c:manualLayout>
                  <c:x val="4.5632759084496604E-3"/>
                  <c:y val="-6.4318067392153573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15290</c:v>
                </c:pt>
                <c:pt idx="1">
                  <c:v>20364</c:v>
                </c:pt>
                <c:pt idx="2">
                  <c:v>20758</c:v>
                </c:pt>
              </c:numCache>
            </c:numRef>
          </c:val>
        </c:ser>
        <c:axId val="100620928"/>
        <c:axId val="100630912"/>
      </c:barChart>
      <c:catAx>
        <c:axId val="1006209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630912"/>
        <c:crosses val="autoZero"/>
        <c:auto val="1"/>
        <c:lblAlgn val="ctr"/>
        <c:lblOffset val="100"/>
      </c:catAx>
      <c:valAx>
        <c:axId val="100630912"/>
        <c:scaling>
          <c:orientation val="minMax"/>
        </c:scaling>
        <c:delete val="1"/>
        <c:axPos val="l"/>
        <c:numFmt formatCode="General" sourceLinked="1"/>
        <c:tickLblPos val="none"/>
        <c:crossAx val="100620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08766129827387"/>
          <c:y val="0.65808939449500936"/>
          <c:w val="0.12719159331837757"/>
          <c:h val="0.22297955030591687"/>
        </c:manualLayout>
      </c:layout>
      <c:txPr>
        <a:bodyPr/>
        <a:lstStyle/>
        <a:p>
          <a:pPr>
            <a:defRPr sz="1800" b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 baseline="0"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5342265454623396E-2"/>
          <c:y val="0"/>
          <c:w val="0.80665367171341662"/>
          <c:h val="0.931973067807280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75A8D">
                <a:alpha val="95000"/>
              </a:srgbClr>
            </a:solidFill>
          </c:spPr>
          <c:dLbls>
            <c:dLbl>
              <c:idx val="0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50510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91765799957884E-3"/>
                  <c:y val="5.828738803199289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50510.32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79646">
                <a:lumMod val="75000"/>
                <a:alpha val="80000"/>
              </a:srgb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51215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3.1661385914450672E-3"/>
                  <c:y val="5.225670867183238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51215.22</c:v>
                </c:pt>
              </c:numCache>
            </c:numRef>
          </c:val>
        </c:ser>
        <c:gapWidth val="260"/>
        <c:axId val="108122496"/>
        <c:axId val="108124032"/>
      </c:barChart>
      <c:catAx>
        <c:axId val="108122496"/>
        <c:scaling>
          <c:orientation val="minMax"/>
        </c:scaling>
        <c:delete val="1"/>
        <c:axPos val="b"/>
        <c:numFmt formatCode="General" sourceLinked="1"/>
        <c:tickLblPos val="none"/>
        <c:crossAx val="108124032"/>
        <c:crosses val="autoZero"/>
        <c:auto val="1"/>
        <c:lblAlgn val="ctr"/>
        <c:lblOffset val="100"/>
      </c:catAx>
      <c:valAx>
        <c:axId val="108124032"/>
        <c:scaling>
          <c:orientation val="minMax"/>
        </c:scaling>
        <c:delete val="1"/>
        <c:axPos val="l"/>
        <c:numFmt formatCode="General" sourceLinked="1"/>
        <c:tickLblPos val="none"/>
        <c:crossAx val="108122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357714475245617"/>
          <c:y val="0.76530109954865022"/>
          <c:w val="9.8473873221514976E-2"/>
          <c:h val="0.17906260239213456"/>
        </c:manualLayout>
      </c:layout>
      <c:txPr>
        <a:bodyPr/>
        <a:lstStyle/>
        <a:p>
          <a:pPr>
            <a:defRPr sz="1800" b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 baseline="0"/>
      </a:pPr>
      <a:endParaRPr lang="ru-RU"/>
    </a:p>
  </c:txPr>
  <c:externalData r:id="rId2"/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164236059970525E-2"/>
          <c:y val="3.2058063417596157E-2"/>
          <c:w val="0.67424766017842352"/>
          <c:h val="0.829999784290768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75A8D">
                <a:alpha val="92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21170</c:v>
                </c:pt>
                <c:pt idx="1">
                  <c:v>15817</c:v>
                </c:pt>
                <c:pt idx="2">
                  <c:v>13523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79646">
                <a:lumMod val="75000"/>
                <a:alpha val="72000"/>
              </a:srgbClr>
            </a:solidFill>
          </c:spPr>
          <c:dLbls>
            <c:dLbl>
              <c:idx val="1"/>
              <c:layout>
                <c:manualLayout>
                  <c:x val="4.5632759084496604E-3"/>
                  <c:y val="-6.4318067392153573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13954</c:v>
                </c:pt>
                <c:pt idx="1">
                  <c:v>17257</c:v>
                </c:pt>
                <c:pt idx="2">
                  <c:v>20004</c:v>
                </c:pt>
              </c:numCache>
            </c:numRef>
          </c:val>
        </c:ser>
        <c:gapWidth val="100"/>
        <c:axId val="114008832"/>
        <c:axId val="114010368"/>
      </c:barChart>
      <c:catAx>
        <c:axId val="114008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010368"/>
        <c:crosses val="autoZero"/>
        <c:auto val="1"/>
        <c:lblAlgn val="ctr"/>
        <c:lblOffset val="100"/>
      </c:catAx>
      <c:valAx>
        <c:axId val="114010368"/>
        <c:scaling>
          <c:orientation val="minMax"/>
        </c:scaling>
        <c:delete val="1"/>
        <c:axPos val="l"/>
        <c:numFmt formatCode="General" sourceLinked="1"/>
        <c:tickLblPos val="none"/>
        <c:crossAx val="114008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60131558286494"/>
          <c:y val="0.64060317808541145"/>
          <c:w val="0.13646689071825141"/>
          <c:h val="0.20549333389631955"/>
        </c:manualLayout>
      </c:layout>
      <c:txPr>
        <a:bodyPr/>
        <a:lstStyle/>
        <a:p>
          <a:pPr>
            <a:defRPr sz="1800" b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 baseline="0"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8504680623458954E-2"/>
          <c:y val="0"/>
          <c:w val="0.80665367171341662"/>
          <c:h val="0.931973067807280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00000">
                <a:alpha val="95000"/>
              </a:srgbClr>
            </a:solidFill>
          </c:spPr>
          <c:dLbls>
            <c:dLbl>
              <c:idx val="0"/>
              <c:layout>
                <c:manualLayout>
                  <c:x val="0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91765799957884E-3"/>
                  <c:y val="5.828738803199289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13027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92D050">
                <a:alpha val="80000"/>
              </a:srgbClr>
            </a:solidFill>
          </c:spPr>
          <c:dLbls>
            <c:dLbl>
              <c:idx val="1"/>
              <c:layout>
                <c:manualLayout>
                  <c:x val="-3.1661385914450672E-3"/>
                  <c:y val="5.225670867183238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percentage"/>
            <c:val val="5"/>
            <c:spPr>
              <a:ln>
                <a:noFill/>
              </a:ln>
            </c:spPr>
          </c:errBar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11571</c:v>
                </c:pt>
              </c:numCache>
            </c:numRef>
          </c:val>
        </c:ser>
        <c:gapWidth val="250"/>
        <c:axId val="114083712"/>
        <c:axId val="114085248"/>
      </c:barChart>
      <c:catAx>
        <c:axId val="114083712"/>
        <c:scaling>
          <c:orientation val="minMax"/>
        </c:scaling>
        <c:delete val="1"/>
        <c:axPos val="b"/>
        <c:numFmt formatCode="General" sourceLinked="1"/>
        <c:tickLblPos val="none"/>
        <c:crossAx val="114085248"/>
        <c:crosses val="autoZero"/>
        <c:auto val="1"/>
        <c:lblAlgn val="ctr"/>
        <c:lblOffset val="100"/>
      </c:catAx>
      <c:valAx>
        <c:axId val="114085248"/>
        <c:scaling>
          <c:orientation val="minMax"/>
        </c:scaling>
        <c:delete val="1"/>
        <c:axPos val="l"/>
        <c:numFmt formatCode="General" sourceLinked="1"/>
        <c:tickLblPos val="none"/>
        <c:crossAx val="114083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357714475245617"/>
          <c:y val="0.76530109954865022"/>
          <c:w val="9.8473873221514976E-2"/>
          <c:h val="0.17906260239213456"/>
        </c:manualLayout>
      </c:layout>
      <c:txPr>
        <a:bodyPr/>
        <a:lstStyle/>
        <a:p>
          <a:pPr>
            <a:defRPr sz="1800" b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 baseline="0"/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1.9841406510387759E-2"/>
          <c:w val="0.99444444444444469"/>
          <c:h val="0.96759259259259345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2597806592918247E-2"/>
                  <c:y val="0.1587323630707700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1023080768803482E-2"/>
                  <c:y val="9.52394178424619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Лист1!$C$89:$D$89</c:f>
              <c:numCache>
                <c:formatCode>General</c:formatCode>
                <c:ptCount val="2"/>
                <c:pt idx="0">
                  <c:v>391</c:v>
                </c:pt>
                <c:pt idx="1">
                  <c:v>166</c:v>
                </c:pt>
              </c:numCache>
            </c:numRef>
          </c:val>
        </c:ser>
        <c:ser>
          <c:idx val="1"/>
          <c:order val="1"/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2.3620887361721712E-2"/>
                  <c:y val="0.172841906454838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</a:t>
                    </a: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2046161537606957E-2"/>
                  <c:y val="0.105821575380513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val>
            <c:numRef>
              <c:f>Лист1!$C$90:$D$90</c:f>
              <c:numCache>
                <c:formatCode>General</c:formatCode>
                <c:ptCount val="2"/>
                <c:pt idx="0">
                  <c:v>337</c:v>
                </c:pt>
                <c:pt idx="1">
                  <c:v>231</c:v>
                </c:pt>
              </c:numCache>
            </c:numRef>
          </c:val>
        </c:ser>
        <c:shape val="cylinder"/>
        <c:axId val="71091712"/>
        <c:axId val="71093248"/>
        <c:axId val="0"/>
      </c:bar3DChart>
      <c:catAx>
        <c:axId val="71091712"/>
        <c:scaling>
          <c:orientation val="minMax"/>
        </c:scaling>
        <c:delete val="1"/>
        <c:axPos val="b"/>
        <c:tickLblPos val="none"/>
        <c:crossAx val="71093248"/>
        <c:crosses val="autoZero"/>
        <c:auto val="1"/>
        <c:lblAlgn val="ctr"/>
        <c:lblOffset val="100"/>
      </c:catAx>
      <c:valAx>
        <c:axId val="71093248"/>
        <c:scaling>
          <c:orientation val="minMax"/>
        </c:scaling>
        <c:delete val="1"/>
        <c:axPos val="l"/>
        <c:numFmt formatCode="General" sourceLinked="1"/>
        <c:tickLblPos val="none"/>
        <c:crossAx val="71091712"/>
        <c:crosses val="autoZero"/>
        <c:crossBetween val="between"/>
      </c:valAx>
    </c:plotArea>
    <c:plotVisOnly val="1"/>
  </c:chart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0.29825</cdr:x>
      <cdr:y>0.29563</cdr:y>
    </cdr:from>
    <cdr:to>
      <cdr:x>0.42105</cdr:x>
      <cdr:y>0.42668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2448272" y="1299592"/>
          <a:ext cx="1008112" cy="576064"/>
        </a:xfrm>
        <a:prstGeom xmlns:a="http://schemas.openxmlformats.org/drawingml/2006/main" prst="wedgeRectCallou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b="1" dirty="0" smtClean="0">
              <a:solidFill>
                <a:srgbClr val="2F4F95"/>
              </a:solidFill>
            </a:rPr>
            <a:t>снижение на 13%</a:t>
          </a:r>
          <a:endParaRPr lang="ru-RU" b="1" dirty="0">
            <a:solidFill>
              <a:srgbClr val="2F4F95"/>
            </a:solidFill>
          </a:endParaRPr>
        </a:p>
      </cdr:txBody>
    </cdr:sp>
  </cdr:relSizeAnchor>
  <cdr:relSizeAnchor xmlns:cdr="http://schemas.openxmlformats.org/drawingml/2006/chartDrawing">
    <cdr:from>
      <cdr:x>0.5614</cdr:x>
      <cdr:y>0.08269</cdr:y>
    </cdr:from>
    <cdr:to>
      <cdr:x>0.68421</cdr:x>
      <cdr:y>0.21373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4608512" y="363488"/>
          <a:ext cx="1008112" cy="576064"/>
        </a:xfrm>
        <a:prstGeom xmlns:a="http://schemas.openxmlformats.org/drawingml/2006/main" prst="wedgeRectCallou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b="1" dirty="0" smtClean="0">
              <a:solidFill>
                <a:srgbClr val="2F4F95"/>
              </a:solidFill>
            </a:rPr>
            <a:t>увеличение</a:t>
          </a:r>
        </a:p>
        <a:p xmlns:a="http://schemas.openxmlformats.org/drawingml/2006/main">
          <a:pPr algn="ctr"/>
          <a:r>
            <a:rPr lang="ru-RU" b="1" dirty="0" smtClean="0">
              <a:solidFill>
                <a:srgbClr val="2F4F95"/>
              </a:solidFill>
            </a:rPr>
            <a:t>на 16%</a:t>
          </a:r>
        </a:p>
        <a:p xmlns:a="http://schemas.openxmlformats.org/drawingml/2006/main">
          <a:endParaRPr lang="ru-RU" b="1" dirty="0">
            <a:solidFill>
              <a:srgbClr val="2F4F95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0.72208</cdr:x>
      <cdr:y>0.11667</cdr:y>
    </cdr:from>
    <cdr:to>
      <cdr:x>1</cdr:x>
      <cdr:y>0.48333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92688" y="504056"/>
          <a:ext cx="2232248" cy="1584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0.74412</cdr:x>
      <cdr:y>0.1</cdr:y>
    </cdr:from>
    <cdr:to>
      <cdr:x>1</cdr:x>
      <cdr:y>0.36667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76664" y="432048"/>
          <a:ext cx="2055172" cy="1152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0.69518</cdr:x>
      <cdr:y>0.13333</cdr:y>
    </cdr:from>
    <cdr:to>
      <cdr:x>1</cdr:x>
      <cdr:y>0.43333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76664" y="576064"/>
          <a:ext cx="2448272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0.72619</cdr:x>
      <cdr:y>0.1</cdr:y>
    </cdr:from>
    <cdr:to>
      <cdr:x>0.98619</cdr:x>
      <cdr:y>0.43333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32648" y="432048"/>
          <a:ext cx="2088232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0.71723</cdr:x>
      <cdr:y>0.1</cdr:y>
    </cdr:from>
    <cdr:to>
      <cdr:x>0.93966</cdr:x>
      <cdr:y>0.41667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0640" y="432048"/>
          <a:ext cx="1786588" cy="13681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0.20536</cdr:x>
      <cdr:y>0.56</cdr:y>
    </cdr:from>
    <cdr:to>
      <cdr:x>0.25</cdr:x>
      <cdr:y>0.81397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2016224"/>
          <a:ext cx="3600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</a:rPr>
            <a:t>72%</a:t>
          </a:r>
          <a:endParaRPr lang="ru-RU" sz="14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0.32143</cdr:x>
      <cdr:y>0.56</cdr:y>
    </cdr:from>
    <cdr:to>
      <cdr:x>0.43481</cdr:x>
      <cdr:y>0.85397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92288" y="2016224"/>
          <a:ext cx="914400" cy="1058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0.33036</cdr:x>
      <cdr:y>0.56</cdr:y>
    </cdr:from>
    <cdr:to>
      <cdr:x>0.38393</cdr:x>
      <cdr:y>0.85397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4296" y="2016224"/>
          <a:ext cx="432048" cy="1058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61%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0.60714</cdr:x>
      <cdr:y>0.8</cdr:y>
    </cdr:from>
    <cdr:to>
      <cdr:x>0.66964</cdr:x>
      <cdr:y>0.88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896544" y="2880320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28%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0.73214</cdr:x>
      <cdr:y>0.78</cdr:y>
    </cdr:from>
    <cdr:to>
      <cdr:x>0.79464</cdr:x>
      <cdr:y>0.86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904656" y="2808312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39%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0.66964</cdr:x>
      <cdr:y>0.2</cdr:y>
    </cdr:from>
    <cdr:to>
      <cdr:x>0.79464</cdr:x>
      <cdr:y>0.36</cdr:y>
    </cdr:to>
    <cdr:sp macro="" textlink="">
      <cdr:nvSpPr>
        <cdr:cNvPr id="7" name="Прямоугольная выноска 6"/>
        <cdr:cNvSpPr/>
      </cdr:nvSpPr>
      <cdr:spPr>
        <a:xfrm xmlns:a="http://schemas.openxmlformats.org/drawingml/2006/main">
          <a:off x="5400600" y="720080"/>
          <a:ext cx="1008112" cy="576064"/>
        </a:xfrm>
        <a:prstGeom xmlns:a="http://schemas.openxmlformats.org/drawingml/2006/main" prst="wedgeRectCallou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</a:rPr>
            <a:t>прирост на 34%</a:t>
          </a:r>
          <a:endParaRPr lang="ru-RU" sz="1400" b="1" dirty="0">
            <a:solidFill>
              <a:schemeClr val="bg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DBB5F-1AF1-46E8-B83C-595B159A311C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13482-680A-492B-BAFC-BB64D0F0CD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29432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BA92B-A659-4D46-AE54-3ABACF305249}" type="datetimeFigureOut">
              <a:rPr lang="ru-RU" smtClean="0"/>
              <a:pPr/>
              <a:t>19.04.2018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13EFE-2687-45CF-9E33-BEE307B7C1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41457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90F0-1EE9-460F-96BA-623F5155BD7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0507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491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491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3EFE-2687-45CF-9E33-BEE307B7C11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444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780E-B2CE-482D-AEF5-9C266BB9FE85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9457-80FE-4B4A-A5B4-5FDA9D05CCB8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3C0E8-46BD-4523-9E7A-2CBE58658B74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C123F-4E28-47BF-AF15-177F1FBA468F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A0151-C923-44F5-BFB6-D69FC472F295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C8930-CC50-4B8A-B797-8BAA1D2F2A5D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E9D7-C7ED-4A24-B621-9E5E27EAC094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438B-F007-4B00-A302-D2E5DE35C4FA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EC87-84A9-4613-8FCD-765108049B88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BC92-8DE9-4357-B74C-D045EE48A2FC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7502A-EC1D-49FE-82C5-9EA0C8331C1B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lumMod val="11000"/>
                <a:lumOff val="89000"/>
              </a:schemeClr>
            </a:gs>
            <a:gs pos="99000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8594DE-BE30-41AD-A8C7-DD1478C71DD1}" type="datetime1">
              <a:rPr lang="ru-RU" smtClean="0"/>
              <a:pPr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27C7314-CEC5-44B8-AA44-1A2416F95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d"/>
  </p:transition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atrak_m\Desktop\&#1074;&#1080;&#1076;&#1077;&#1086;!!.mp4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208912" cy="6429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2F4F95"/>
                </a:solidFill>
                <a:cs typeface="Times New Roman" pitchFamily="18" charset="0"/>
              </a:rPr>
              <a:t>Общее количество проверок и выявленные нарушения </a:t>
            </a:r>
          </a:p>
          <a:p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за </a:t>
            </a:r>
            <a:r>
              <a:rPr lang="en-US" sz="2800" b="1" dirty="0" smtClean="0">
                <a:solidFill>
                  <a:srgbClr val="2F4F95"/>
                </a:solidFill>
                <a:cs typeface="Times New Roman" pitchFamily="18" charset="0"/>
              </a:rPr>
              <a:t>I</a:t>
            </a:r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 квартал 2017 и 2018 год</a:t>
            </a:r>
            <a:endParaRPr lang="ru-RU" sz="2800" dirty="0">
              <a:solidFill>
                <a:srgbClr val="2F4F95"/>
              </a:solidFill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7"/>
          <p:cNvGraphicFramePr/>
          <p:nvPr/>
        </p:nvGraphicFramePr>
        <p:xfrm>
          <a:off x="395536" y="2057400"/>
          <a:ext cx="8208912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907704" y="63813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F4F95"/>
                </a:solidFill>
              </a:rPr>
              <a:t>проверки</a:t>
            </a:r>
            <a:endParaRPr lang="ru-RU" b="1" dirty="0">
              <a:solidFill>
                <a:srgbClr val="2F4F9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8104" y="63813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2F4F95"/>
                </a:solidFill>
              </a:rPr>
              <a:t>нарушения</a:t>
            </a:r>
            <a:endParaRPr lang="ru-RU" b="1" dirty="0">
              <a:solidFill>
                <a:srgbClr val="2F4F95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5536" y="2348880"/>
          <a:ext cx="139181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8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2017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2018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152400" y="152400"/>
            <a:ext cx="7786710" cy="1080432"/>
          </a:xfrm>
          <a:prstGeom prst="rect">
            <a:avLst/>
          </a:prstGeom>
          <a:solidFill>
            <a:srgbClr val="2F4F95"/>
          </a:solidFill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3528" y="119675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251520" y="1196752"/>
            <a:ext cx="8136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Сравнительный анализ производственного травматизма в организациях города Москвы, осуществляющих свою деятельность в других субъектах РФ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за период 2016 год – 2017 год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07704" y="58772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на территории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города Москвы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587727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на территории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др. субъектов РФ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" name="Диаграмма 21"/>
          <p:cNvGraphicFramePr/>
          <p:nvPr/>
        </p:nvGraphicFramePr>
        <p:xfrm>
          <a:off x="539552" y="2420888"/>
          <a:ext cx="806489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7092280" y="2132856"/>
          <a:ext cx="131980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98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2017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25" name="Прямоугольная выноска 24"/>
          <p:cNvSpPr/>
          <p:nvPr/>
        </p:nvSpPr>
        <p:spPr>
          <a:xfrm>
            <a:off x="3707904" y="2276872"/>
            <a:ext cx="1224136" cy="576064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снижение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на 9%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971600" y="2996952"/>
            <a:ext cx="7000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Сравнительный анализ уровня несчастных случаев </a:t>
            </a:r>
            <a:endParaRPr lang="ru-RU" sz="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производстве за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I </a:t>
            </a: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квартал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2017 г - 2018 года</a:t>
            </a: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528" y="3933056"/>
          <a:ext cx="7848872" cy="237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96344"/>
                <a:gridCol w="1512168"/>
                <a:gridCol w="1584176"/>
                <a:gridCol w="1656184"/>
              </a:tblGrid>
              <a:tr h="34440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2017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2018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в % к 2016 г.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4305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Всего: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78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75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- 4%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386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тяжелых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63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65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+ 3%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86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смертельных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- 45%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6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групповых,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0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6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всего погибло, человек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+ 6%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187624" y="1700808"/>
          <a:ext cx="676875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6250"/>
                <a:gridCol w="2256250"/>
                <a:gridCol w="2256250"/>
              </a:tblGrid>
              <a:tr h="5033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Всего поступило извещений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НС на производстве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НС не связанные с производством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159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174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75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68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9552" y="105273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Уровень травматизма за</a:t>
            </a:r>
            <a:r>
              <a:rPr lang="en-US" b="1" dirty="0" smtClean="0">
                <a:solidFill>
                  <a:srgbClr val="0070C0"/>
                </a:solidFill>
              </a:rPr>
              <a:t> I </a:t>
            </a:r>
            <a:r>
              <a:rPr lang="ru-RU" b="1" dirty="0" smtClean="0">
                <a:solidFill>
                  <a:srgbClr val="0070C0"/>
                </a:solidFill>
              </a:rPr>
              <a:t>квартал 2018 года 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 организациях города Москвы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19445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214422"/>
            <a:ext cx="72866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Уровень производственного травматизма</a:t>
            </a:r>
            <a:endParaRPr lang="ru-RU" sz="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квартал 2018 года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60" y="1988840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Причины несчастных случаев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1600" y="400506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Неудовлетворительная организация производства работ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1560" y="5229200"/>
            <a:ext cx="3214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Нарушение  правил техники безопасности и дисциплины труда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4653136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Нарушение технологии производства работ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6" y="5877272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Нарушение правил дорожного движения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3429000"/>
            <a:ext cx="377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Нарушение  общих требований охраны труда в ходе производства работ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Диаграмма 16"/>
          <p:cNvGraphicFramePr/>
          <p:nvPr/>
        </p:nvGraphicFramePr>
        <p:xfrm>
          <a:off x="3779912" y="3284984"/>
          <a:ext cx="486003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19675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Уровень производственного травматизма</a:t>
            </a:r>
            <a:endParaRPr lang="ru-RU" sz="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квартал 2018 года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91683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Отраслевая принадлежность</a:t>
            </a: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производство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4" y="4653136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торговля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4797152"/>
            <a:ext cx="461665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0232" y="5013176"/>
            <a:ext cx="492443" cy="93610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лыбающееся лицо 21"/>
          <p:cNvSpPr/>
          <p:nvPr/>
        </p:nvSpPr>
        <p:spPr>
          <a:xfrm>
            <a:off x="5220072" y="4653136"/>
            <a:ext cx="432118" cy="43205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683568" y="2492896"/>
          <a:ext cx="7632848" cy="2763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214422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уровень производственного травматизма</a:t>
            </a:r>
            <a:endParaRPr lang="ru-RU" sz="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квартал 2018 года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314324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</a:rPr>
              <a:t>Падение с высоты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4869160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</a:rPr>
              <a:t>Обрушение зданий, сооружений, </a:t>
            </a:r>
          </a:p>
          <a:p>
            <a:pPr algn="r"/>
            <a:r>
              <a:rPr lang="ru-RU" sz="1600" b="1" dirty="0" smtClean="0">
                <a:solidFill>
                  <a:srgbClr val="0070C0"/>
                </a:solidFill>
              </a:rPr>
              <a:t>осыпь земляных масс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4365104"/>
            <a:ext cx="371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Воздействие движущихся механизмов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5572140"/>
            <a:ext cx="3500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Противоправные действия третьих лиц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5984" y="2214554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Виды несчастных случаев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3645024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</a:rPr>
              <a:t>Падение на поверхности одного уровня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" name="Диаграмма 20"/>
          <p:cNvGraphicFramePr/>
          <p:nvPr/>
        </p:nvGraphicFramePr>
        <p:xfrm>
          <a:off x="3779912" y="2852936"/>
          <a:ext cx="4797549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91675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285860"/>
            <a:ext cx="6972304" cy="78581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2F4F95"/>
                </a:solidFill>
              </a:rPr>
              <a:t>Количество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rgbClr val="2F4F95"/>
                </a:solidFill>
              </a:rPr>
              <a:t>проведенных </a:t>
            </a:r>
            <a:r>
              <a:rPr lang="ru-RU" sz="2000" b="1" dirty="0" smtClean="0">
                <a:solidFill>
                  <a:srgbClr val="2F4F95"/>
                </a:solidFill>
              </a:rPr>
              <a:t>проверок за  </a:t>
            </a:r>
            <a:r>
              <a:rPr lang="en-US" sz="2000" b="1" dirty="0" smtClean="0">
                <a:solidFill>
                  <a:srgbClr val="2F4F95"/>
                </a:solidFill>
              </a:rPr>
              <a:t>I </a:t>
            </a:r>
            <a:r>
              <a:rPr lang="ru-RU" sz="2000" b="1" dirty="0" smtClean="0">
                <a:solidFill>
                  <a:srgbClr val="2F4F95"/>
                </a:solidFill>
              </a:rPr>
              <a:t>квартал</a:t>
            </a:r>
            <a:r>
              <a:rPr lang="en-US" sz="2000" b="1" dirty="0" smtClean="0">
                <a:solidFill>
                  <a:srgbClr val="2F4F95"/>
                </a:solidFill>
              </a:rPr>
              <a:t> </a:t>
            </a:r>
            <a:r>
              <a:rPr lang="ru-RU" sz="2000" b="1" dirty="0" smtClean="0">
                <a:solidFill>
                  <a:srgbClr val="2F4F95"/>
                </a:solidFill>
              </a:rPr>
              <a:t>2017 и 2018 года (по месяцам)</a:t>
            </a:r>
            <a:endParaRPr lang="ru-RU" sz="2000" dirty="0">
              <a:solidFill>
                <a:srgbClr val="2F4F95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1899752615"/>
              </p:ext>
            </p:extLst>
          </p:nvPr>
        </p:nvGraphicFramePr>
        <p:xfrm>
          <a:off x="1000100" y="2071678"/>
          <a:ext cx="714380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2844" y="550070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</a:t>
            </a: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batrak_m\Desktop\фото\Фотографии так работать нельзя\Так работать не надо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batrak_m\Desktop\фото\Фотографии так работать нельзя\Так работать не над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7637"/>
            <a:ext cx="9144000" cy="68756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видео!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-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19675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Количество несчастных случаев, происшедших в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квартале 2018 года в организациях различных отраслей производства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в результате падения работников с высоты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568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производство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4" y="4653136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торговля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4725144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4725144"/>
            <a:ext cx="492443" cy="2132856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0232" y="4581128"/>
            <a:ext cx="492443" cy="184482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другие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4128" y="5085184"/>
            <a:ext cx="492443" cy="93610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" name="Диаграмма 24"/>
          <p:cNvGraphicFramePr/>
          <p:nvPr/>
        </p:nvGraphicFramePr>
        <p:xfrm>
          <a:off x="539552" y="2348880"/>
          <a:ext cx="7848872" cy="3099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74095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208912" cy="8640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2F4F95"/>
                </a:solidFill>
              </a:rPr>
              <a:t>Сравнительный анализ выявленных нарушений в ходе проведения проверок за </a:t>
            </a:r>
            <a:r>
              <a:rPr lang="en-US" sz="2000" b="1" dirty="0" smtClean="0">
                <a:solidFill>
                  <a:srgbClr val="2F4F95"/>
                </a:solidFill>
              </a:rPr>
              <a:t>I </a:t>
            </a:r>
            <a:r>
              <a:rPr lang="ru-RU" sz="2000" b="1" dirty="0" smtClean="0">
                <a:solidFill>
                  <a:srgbClr val="2F4F95"/>
                </a:solidFill>
              </a:rPr>
              <a:t>квартал 2017 года и 2018 года</a:t>
            </a:r>
          </a:p>
          <a:p>
            <a:endParaRPr lang="ru-RU" sz="2800" dirty="0">
              <a:solidFill>
                <a:srgbClr val="2F4F95"/>
              </a:solidFill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Диаграмма 13"/>
          <p:cNvGraphicFramePr/>
          <p:nvPr/>
        </p:nvGraphicFramePr>
        <p:xfrm>
          <a:off x="2915816" y="2348880"/>
          <a:ext cx="590465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11560" y="2996952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Оплата труда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005064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Оформление трудовых отношений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537321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Охрана труда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268760"/>
            <a:ext cx="7115180" cy="6429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Общее количество наложенных штрафов (тыс. руб.) за 1 квартал 2017 и 2018 год</a:t>
            </a:r>
            <a:endParaRPr lang="ru-RU" sz="2800" dirty="0">
              <a:solidFill>
                <a:srgbClr val="2F4F95"/>
              </a:solidFill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3936392809"/>
              </p:ext>
            </p:extLst>
          </p:nvPr>
        </p:nvGraphicFramePr>
        <p:xfrm>
          <a:off x="467544" y="1988840"/>
          <a:ext cx="727280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ая выноска 7"/>
          <p:cNvSpPr/>
          <p:nvPr/>
        </p:nvSpPr>
        <p:spPr>
          <a:xfrm>
            <a:off x="4860032" y="2348880"/>
            <a:ext cx="2016224" cy="864096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Увеличение на 1601 тыс. руб. или на 3%</a:t>
            </a:r>
            <a:endParaRPr lang="ru-RU" sz="16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99090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285860"/>
            <a:ext cx="7115180" cy="78581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2F4F95"/>
                </a:solidFill>
                <a:cs typeface="Times New Roman" pitchFamily="18" charset="0"/>
              </a:rPr>
              <a:t>Сумма</a:t>
            </a:r>
            <a:r>
              <a:rPr lang="ru-RU" sz="20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2F4F95"/>
                </a:solidFill>
                <a:cs typeface="Times New Roman" pitchFamily="18" charset="0"/>
              </a:rPr>
              <a:t>наложенных штрафов (тыс. руб.) </a:t>
            </a:r>
          </a:p>
          <a:p>
            <a:r>
              <a:rPr lang="ru-RU" sz="2000" b="1" dirty="0" smtClean="0">
                <a:solidFill>
                  <a:srgbClr val="2F4F95"/>
                </a:solidFill>
                <a:cs typeface="Times New Roman" pitchFamily="18" charset="0"/>
              </a:rPr>
              <a:t>за </a:t>
            </a:r>
            <a:r>
              <a:rPr lang="en-US" sz="2000" b="1" dirty="0" smtClean="0">
                <a:solidFill>
                  <a:srgbClr val="2F4F95"/>
                </a:solidFill>
              </a:rPr>
              <a:t>I </a:t>
            </a:r>
            <a:r>
              <a:rPr lang="ru-RU" sz="2000" b="1" dirty="0">
                <a:solidFill>
                  <a:srgbClr val="2F4F95"/>
                </a:solidFill>
              </a:rPr>
              <a:t>квартал</a:t>
            </a:r>
            <a:r>
              <a:rPr lang="en-US" sz="2000" b="1" dirty="0">
                <a:solidFill>
                  <a:srgbClr val="2F4F95"/>
                </a:solidFill>
              </a:rPr>
              <a:t> </a:t>
            </a:r>
            <a:r>
              <a:rPr lang="ru-RU" sz="2000" b="1" dirty="0">
                <a:solidFill>
                  <a:srgbClr val="2F4F95"/>
                </a:solidFill>
              </a:rPr>
              <a:t>2017 и 2018 года (по месяцам)</a:t>
            </a:r>
            <a:endParaRPr lang="ru-RU" sz="2000" dirty="0">
              <a:solidFill>
                <a:srgbClr val="2F4F95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1906225883"/>
              </p:ext>
            </p:extLst>
          </p:nvPr>
        </p:nvGraphicFramePr>
        <p:xfrm>
          <a:off x="500034" y="2000240"/>
          <a:ext cx="821537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268760"/>
            <a:ext cx="7115180" cy="6429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Общее количество взысканных штрафов (</a:t>
            </a:r>
            <a:r>
              <a:rPr lang="ru-RU" sz="2800" b="1" dirty="0" err="1" smtClean="0">
                <a:solidFill>
                  <a:srgbClr val="2F4F95"/>
                </a:solidFill>
                <a:cs typeface="Times New Roman" pitchFamily="18" charset="0"/>
              </a:rPr>
              <a:t>тыс.руб</a:t>
            </a:r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.) за 1 квартал 2017 и 2018 год</a:t>
            </a:r>
            <a:endParaRPr lang="ru-RU" sz="2800" dirty="0">
              <a:solidFill>
                <a:srgbClr val="2F4F95"/>
              </a:solidFill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47348576"/>
              </p:ext>
            </p:extLst>
          </p:nvPr>
        </p:nvGraphicFramePr>
        <p:xfrm>
          <a:off x="467544" y="2132856"/>
          <a:ext cx="803183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724128" y="2780928"/>
            <a:ext cx="3149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на 705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на 1,5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</p:spTree>
    <p:extLst>
      <p:ext uri="{BB962C8B-B14F-4D97-AF65-F5344CB8AC3E}">
        <p14:creationId xmlns="" xmlns:p14="http://schemas.microsoft.com/office/powerpoint/2010/main" val="1790468312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285860"/>
            <a:ext cx="7115180" cy="78581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2F4F95"/>
                </a:solidFill>
                <a:cs typeface="Times New Roman" pitchFamily="18" charset="0"/>
              </a:rPr>
              <a:t>Сумма</a:t>
            </a:r>
            <a:r>
              <a:rPr lang="ru-RU" sz="20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2F4F95"/>
                </a:solidFill>
                <a:cs typeface="Times New Roman" pitchFamily="18" charset="0"/>
              </a:rPr>
              <a:t>взысканных штрафов (тыс. руб.) за </a:t>
            </a:r>
            <a:r>
              <a:rPr lang="en-US" sz="2000" b="1" dirty="0" smtClean="0">
                <a:solidFill>
                  <a:srgbClr val="2F4F95"/>
                </a:solidFill>
              </a:rPr>
              <a:t>I </a:t>
            </a:r>
            <a:r>
              <a:rPr lang="ru-RU" sz="2000" b="1" dirty="0">
                <a:solidFill>
                  <a:srgbClr val="2F4F95"/>
                </a:solidFill>
              </a:rPr>
              <a:t>квартал</a:t>
            </a:r>
            <a:r>
              <a:rPr lang="en-US" sz="2000" b="1" dirty="0">
                <a:solidFill>
                  <a:srgbClr val="2F4F95"/>
                </a:solidFill>
              </a:rPr>
              <a:t> </a:t>
            </a:r>
            <a:r>
              <a:rPr lang="ru-RU" sz="2000" b="1" dirty="0">
                <a:solidFill>
                  <a:srgbClr val="2F4F95"/>
                </a:solidFill>
              </a:rPr>
              <a:t>2017 и 2018 года (по месяцам)</a:t>
            </a:r>
            <a:endParaRPr lang="ru-RU" sz="2000" dirty="0">
              <a:solidFill>
                <a:srgbClr val="2F4F95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4151207542"/>
              </p:ext>
            </p:extLst>
          </p:nvPr>
        </p:nvGraphicFramePr>
        <p:xfrm>
          <a:off x="500034" y="2000240"/>
          <a:ext cx="821537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439485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268760"/>
            <a:ext cx="7115180" cy="6429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F4F95"/>
                </a:solidFill>
                <a:cs typeface="Times New Roman" pitchFamily="18" charset="0"/>
              </a:rPr>
              <a:t>Общее количество поступивших обращений за 2017 и 2018 год</a:t>
            </a:r>
            <a:endParaRPr lang="ru-RU" sz="2800" dirty="0">
              <a:solidFill>
                <a:srgbClr val="2F4F95"/>
              </a:solidFill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 r="72641"/>
          <a:stretch>
            <a:fillRect/>
          </a:stretch>
        </p:blipFill>
        <p:spPr bwMode="auto">
          <a:xfrm>
            <a:off x="0" y="0"/>
            <a:ext cx="2786050" cy="9319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469225948"/>
              </p:ext>
            </p:extLst>
          </p:nvPr>
        </p:nvGraphicFramePr>
        <p:xfrm>
          <a:off x="467544" y="2132856"/>
          <a:ext cx="803183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ая выноска 7"/>
          <p:cNvSpPr/>
          <p:nvPr/>
        </p:nvSpPr>
        <p:spPr>
          <a:xfrm>
            <a:off x="6156176" y="2420888"/>
            <a:ext cx="1800200" cy="720080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снижение на 11%</a:t>
            </a:r>
            <a:endParaRPr lang="ru-RU" sz="14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1055476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C7314-CEC5-44B8-AA44-1A2416F957EA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71538" y="1142984"/>
            <a:ext cx="7000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Сравнительный анализ уровня несчастных случаев </a:t>
            </a:r>
            <a:endParaRPr lang="ru-RU" sz="9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производстве за двенадцать месяцев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2016 года и 2017 года</a:t>
            </a:r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14414" y="2071678"/>
          <a:ext cx="6165898" cy="21002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29394"/>
                <a:gridCol w="1584176"/>
                <a:gridCol w="1512168"/>
                <a:gridCol w="1440160"/>
              </a:tblGrid>
              <a:tr h="410769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2016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2017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2F4F95"/>
                          </a:solidFill>
                        </a:rPr>
                        <a:t>в % к 2016 г.</a:t>
                      </a:r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41076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Всего: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527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568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2F4F95"/>
                          </a:solidFill>
                        </a:rPr>
                        <a:t>+ 8%</a:t>
                      </a:r>
                      <a:endParaRPr lang="ru-RU" sz="24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4107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тяжелых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374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378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+ 1%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4107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смертельных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118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151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+ 28%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  <a:tr h="4107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групповых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35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39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+ 11%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42976" y="5429264"/>
          <a:ext cx="6237336" cy="1010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00832"/>
                <a:gridCol w="1584176"/>
                <a:gridCol w="1512168"/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% к 2016г.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F4F95"/>
                          </a:solidFill>
                        </a:rPr>
                        <a:t>Всего погибло человек</a:t>
                      </a:r>
                      <a:endParaRPr lang="ru-RU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F4F95"/>
                          </a:solidFill>
                        </a:rPr>
                        <a:t>226</a:t>
                      </a:r>
                      <a:endParaRPr lang="ru-RU" sz="20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F4F95"/>
                          </a:solidFill>
                        </a:rPr>
                        <a:t>204</a:t>
                      </a:r>
                      <a:endParaRPr lang="ru-RU" sz="20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F4F95"/>
                          </a:solidFill>
                        </a:rPr>
                        <a:t>-9,7%</a:t>
                      </a:r>
                      <a:endParaRPr lang="ru-RU" sz="2000" b="1" dirty="0">
                        <a:solidFill>
                          <a:srgbClr val="2F4F95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571604" y="4357694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Сравнительный анализ уровня смертельного травматизма</a:t>
            </a:r>
            <a:endParaRPr lang="ru-RU" sz="9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производстве за шесть месяцев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2016 года и 2017года</a:t>
            </a:r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29"/>
          <a:stretch/>
        </p:blipFill>
        <p:spPr>
          <a:xfrm>
            <a:off x="0" y="0"/>
            <a:ext cx="7786710" cy="1080432"/>
          </a:xfrm>
          <a:prstGeom prst="rect">
            <a:avLst/>
          </a:prstGeom>
          <a:solidFill>
            <a:srgbClr val="2F4F95"/>
          </a:solidFill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3370" y="-71462"/>
            <a:ext cx="13906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19445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9019</TotalTime>
  <Words>570</Words>
  <Application>Microsoft Office PowerPoint</Application>
  <PresentationFormat>Экран (4:3)</PresentationFormat>
  <Paragraphs>226</Paragraphs>
  <Slides>24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svd11</dc:creator>
  <cp:lastModifiedBy>batrak_m</cp:lastModifiedBy>
  <cp:revision>743</cp:revision>
  <cp:lastPrinted>2018-04-18T14:45:21Z</cp:lastPrinted>
  <dcterms:created xsi:type="dcterms:W3CDTF">2012-03-12T06:39:59Z</dcterms:created>
  <dcterms:modified xsi:type="dcterms:W3CDTF">2018-04-19T12:58:55Z</dcterms:modified>
</cp:coreProperties>
</file>