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69" r:id="rId2"/>
    <p:sldId id="336" r:id="rId3"/>
    <p:sldId id="337" r:id="rId4"/>
    <p:sldId id="338" r:id="rId5"/>
    <p:sldId id="332" r:id="rId6"/>
    <p:sldId id="339" r:id="rId7"/>
    <p:sldId id="342" r:id="rId8"/>
    <p:sldId id="340" r:id="rId9"/>
    <p:sldId id="341" r:id="rId10"/>
  </p:sldIdLst>
  <p:sldSz cx="9144000" cy="6858000" type="screen4x3"/>
  <p:notesSz cx="6769100" cy="9906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702" userDrawn="1">
          <p15:clr>
            <a:srgbClr val="A4A3A4"/>
          </p15:clr>
        </p15:guide>
        <p15:guide id="4" orient="horz" pos="3022" userDrawn="1">
          <p15:clr>
            <a:srgbClr val="A4A3A4"/>
          </p15:clr>
        </p15:guide>
        <p15:guide id="5" orient="horz" pos="4110" userDrawn="1">
          <p15:clr>
            <a:srgbClr val="A4A3A4"/>
          </p15:clr>
        </p15:guide>
        <p15:guide id="6" orient="horz" pos="754" userDrawn="1">
          <p15:clr>
            <a:srgbClr val="A4A3A4"/>
          </p15:clr>
        </p15:guide>
        <p15:guide id="7" pos="5692" userDrawn="1">
          <p15:clr>
            <a:srgbClr val="A4A3A4"/>
          </p15:clr>
        </p15:guide>
        <p15:guide id="8" pos="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 userDrawn="1">
          <p15:clr>
            <a:srgbClr val="A4A3A4"/>
          </p15:clr>
        </p15:guide>
        <p15:guide id="2" pos="213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1C4"/>
    <a:srgbClr val="2F4F95"/>
    <a:srgbClr val="66FFFF"/>
    <a:srgbClr val="99CC00"/>
    <a:srgbClr val="CEF5FE"/>
    <a:srgbClr val="FFCCCC"/>
    <a:srgbClr val="00FF00"/>
    <a:srgbClr val="FF9999"/>
    <a:srgbClr val="FF66FF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43" autoAdjust="0"/>
    <p:restoredTop sz="98034" autoAdjust="0"/>
  </p:normalViewPr>
  <p:slideViewPr>
    <p:cSldViewPr>
      <p:cViewPr varScale="1">
        <p:scale>
          <a:sx n="83" d="100"/>
          <a:sy n="83" d="100"/>
        </p:scale>
        <p:origin x="1507" y="82"/>
      </p:cViewPr>
      <p:guideLst>
        <p:guide orient="horz" pos="2160"/>
        <p:guide pos="2880"/>
        <p:guide orient="horz" pos="3702"/>
        <p:guide orient="horz" pos="3022"/>
        <p:guide orient="horz" pos="4110"/>
        <p:guide orient="horz" pos="754"/>
        <p:guide pos="5692"/>
        <p:guide pos="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3120"/>
        <p:guide pos="213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34258" y="0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r">
              <a:defRPr sz="1200"/>
            </a:lvl1pPr>
          </a:lstStyle>
          <a:p>
            <a:fld id="{9D7DBB5F-1AF1-46E8-B83C-595B159A311C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08981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34258" y="9408981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r">
              <a:defRPr sz="1200"/>
            </a:lvl1pPr>
          </a:lstStyle>
          <a:p>
            <a:fld id="{94213482-680A-492B-BAFC-BB64D0F0CD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9432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34258" y="0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r">
              <a:defRPr sz="1200"/>
            </a:lvl1pPr>
          </a:lstStyle>
          <a:p>
            <a:fld id="{F92BA92B-A659-4D46-AE54-3ABACF305249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80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66" tIns="45583" rIns="91166" bIns="4558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910" y="4705350"/>
            <a:ext cx="5415280" cy="4457700"/>
          </a:xfrm>
          <a:prstGeom prst="rect">
            <a:avLst/>
          </a:prstGeom>
        </p:spPr>
        <p:txBody>
          <a:bodyPr vert="horz" lIns="91166" tIns="45583" rIns="91166" bIns="4558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08981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34258" y="9408981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r">
              <a:defRPr sz="1200"/>
            </a:lvl1pPr>
          </a:lstStyle>
          <a:p>
            <a:fld id="{27113EFE-2687-45CF-9E33-BEE307B7C1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1457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EBF3F1B-5947-4679-B43E-693309D0A1EF}" type="slidenum">
              <a:rPr lang="ru-RU" smtClean="0">
                <a:latin typeface="Arial" charset="0"/>
              </a:rPr>
              <a:pPr/>
              <a:t>1</a:t>
            </a:fld>
            <a:endParaRPr lang="ru-RU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7494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13EFE-2687-45CF-9E33-BEE307B7C11B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272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3780E-B2CE-482D-AEF5-9C266BB9FE85}" type="datetime1">
              <a:rPr lang="ru-RU" smtClean="0"/>
              <a:pPr/>
              <a:t>12.10.2017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69457-80FE-4B4A-A5B4-5FDA9D05CCB8}" type="datetime1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C0E8-46BD-4523-9E7A-2CBE58658B74}" type="datetime1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C123F-4E28-47BF-AF15-177F1FBA468F}" type="datetime1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A0151-C923-44F5-BFB6-D69FC472F295}" type="datetime1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C8930-CC50-4B8A-B797-8BAA1D2F2A5D}" type="datetime1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DE9D7-C7ED-4A24-B621-9E5E27EAC094}" type="datetime1">
              <a:rPr lang="ru-RU" smtClean="0"/>
              <a:pPr/>
              <a:t>12.10.2017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438B-F007-4B00-A302-D2E5DE35C4FA}" type="datetime1">
              <a:rPr lang="ru-RU" smtClean="0"/>
              <a:pPr/>
              <a:t>12.10.2017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DEC87-84A9-4613-8FCD-765108049B88}" type="datetime1">
              <a:rPr lang="ru-RU" smtClean="0"/>
              <a:pPr/>
              <a:t>12.10.2017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BBC92-8DE9-4357-B74C-D045EE48A2FC}" type="datetime1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502A-EC1D-49FE-82C5-9EA0C8331C1B}" type="datetime1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1">
                <a:lumMod val="11000"/>
                <a:lumOff val="89000"/>
              </a:schemeClr>
            </a:gs>
            <a:gs pos="99000">
              <a:schemeClr val="accent1">
                <a:lumMod val="45000"/>
                <a:lumOff val="55000"/>
              </a:schemeClr>
            </a:gs>
            <a:gs pos="7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38594DE-BE30-41AD-A8C7-DD1478C71DD1}" type="datetime1">
              <a:rPr lang="ru-RU" smtClean="0"/>
              <a:pPr/>
              <a:t>12.10.2017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 dir="d"/>
  </p:transition>
  <p:hf hdr="0" ft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539553" y="2276872"/>
            <a:ext cx="813690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0340" algn="ctr">
              <a:spcAft>
                <a:spcPts val="0"/>
              </a:spcAft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rgbClr val="0041C4"/>
                </a:solidFill>
              </a:rPr>
              <a:t>Партнёрская модель взаимодействия с профсоюзами, бизнес-сообществом и работодателями, как приоритетное направление деятельности Государственной инспекции труда</a:t>
            </a:r>
            <a:endParaRPr lang="ru-RU" sz="3200" b="1" dirty="0">
              <a:solidFill>
                <a:srgbClr val="0041C4"/>
              </a:solidFill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5143512"/>
            <a:ext cx="1390630" cy="14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619672" y="5715016"/>
            <a:ext cx="7056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i="1" dirty="0" smtClean="0">
                <a:solidFill>
                  <a:srgbClr val="2F4F95"/>
                </a:solidFill>
              </a:rPr>
              <a:t>Руководитель </a:t>
            </a:r>
          </a:p>
          <a:p>
            <a:pPr algn="r"/>
            <a:r>
              <a:rPr lang="ru-RU" i="1" dirty="0" smtClean="0">
                <a:solidFill>
                  <a:srgbClr val="2F4F95"/>
                </a:solidFill>
              </a:rPr>
              <a:t>Государственной инспекции труда в городе Москве</a:t>
            </a:r>
          </a:p>
          <a:p>
            <a:pPr algn="r"/>
            <a:r>
              <a:rPr lang="ru-RU" i="1" dirty="0" smtClean="0">
                <a:solidFill>
                  <a:srgbClr val="2F4F95"/>
                </a:solidFill>
              </a:rPr>
              <a:t>Губин Сергей Юрьевич</a:t>
            </a:r>
            <a:endParaRPr lang="ru-RU" dirty="0">
              <a:solidFill>
                <a:srgbClr val="2F4F95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29"/>
          <a:stretch/>
        </p:blipFill>
        <p:spPr>
          <a:xfrm>
            <a:off x="0" y="0"/>
            <a:ext cx="9144000" cy="12687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46" t="6622" r="22004" b="69356"/>
          <a:stretch/>
        </p:blipFill>
        <p:spPr>
          <a:xfrm>
            <a:off x="3707904" y="491037"/>
            <a:ext cx="288032" cy="36004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203847" y="0"/>
            <a:ext cx="5948471" cy="1071546"/>
          </a:xfrm>
          <a:prstGeom prst="rect">
            <a:avLst/>
          </a:prstGeom>
          <a:solidFill>
            <a:srgbClr val="2F4F95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Управление профессиональными рисками</a:t>
            </a:r>
            <a:endParaRPr lang="ru-RU" sz="32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4" name="Picture 8"/>
          <p:cNvPicPr>
            <a:picLocks noChangeAspect="1" noChangeArrowheads="1"/>
          </p:cNvPicPr>
          <p:nvPr/>
        </p:nvPicPr>
        <p:blipFill rotWithShape="1">
          <a:blip r:embed="rId3" cstate="print"/>
          <a:srcRect r="72641"/>
          <a:stretch/>
        </p:blipFill>
        <p:spPr bwMode="auto">
          <a:xfrm>
            <a:off x="-1" y="0"/>
            <a:ext cx="3203849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323528" y="1484784"/>
            <a:ext cx="856895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2F4F95"/>
                </a:solidFill>
              </a:rPr>
              <a:t>Постановлением Правительства Российской Федерации от 17 августа 2016 г. № 806 «О применении риск-ориентированного подхода при организации отдельных видов государственного контроля (надзора) и внесении изменений в некоторые акты Правительства Российской Федерации</a:t>
            </a:r>
            <a:r>
              <a:rPr lang="ru-RU" sz="3200" dirty="0" smtClean="0">
                <a:solidFill>
                  <a:srgbClr val="2F4F95"/>
                </a:solidFill>
              </a:rPr>
              <a:t>»</a:t>
            </a:r>
            <a:endParaRPr lang="ru-RU" sz="3200" b="1" dirty="0">
              <a:solidFill>
                <a:srgbClr val="2F4F95"/>
              </a:solidFill>
            </a:endParaRPr>
          </a:p>
        </p:txBody>
      </p:sp>
      <p:sp>
        <p:nvSpPr>
          <p:cNvPr id="11" name="Выноска со стрелкой вверх 10"/>
          <p:cNvSpPr/>
          <p:nvPr/>
        </p:nvSpPr>
        <p:spPr>
          <a:xfrm>
            <a:off x="1187624" y="3789040"/>
            <a:ext cx="2808312" cy="1944216"/>
          </a:xfrm>
          <a:prstGeom prst="upArrowCallout">
            <a:avLst/>
          </a:prstGeom>
          <a:solidFill>
            <a:srgbClr val="CEF5FE"/>
          </a:solidFill>
          <a:ln>
            <a:solidFill>
              <a:srgbClr val="0041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41C4"/>
                </a:solidFill>
              </a:rPr>
              <a:t>внедрение риск-ориентированного подхода</a:t>
            </a:r>
            <a:endParaRPr lang="ru-RU" sz="2000" b="1" dirty="0">
              <a:solidFill>
                <a:srgbClr val="0041C4"/>
              </a:solidFill>
            </a:endParaRPr>
          </a:p>
        </p:txBody>
      </p:sp>
      <p:sp>
        <p:nvSpPr>
          <p:cNvPr id="20" name="Выноска со стрелкой вверх 19"/>
          <p:cNvSpPr/>
          <p:nvPr/>
        </p:nvSpPr>
        <p:spPr>
          <a:xfrm>
            <a:off x="5076056" y="3789040"/>
            <a:ext cx="2808312" cy="1944216"/>
          </a:xfrm>
          <a:prstGeom prst="upArrowCallout">
            <a:avLst/>
          </a:prstGeom>
          <a:solidFill>
            <a:srgbClr val="CEF5FE"/>
          </a:solidFill>
          <a:ln>
            <a:solidFill>
              <a:srgbClr val="0041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41C4"/>
                </a:solidFill>
              </a:rPr>
              <a:t>Создание грамотной системы управления охраны труда</a:t>
            </a:r>
            <a:endParaRPr lang="ru-RU" sz="2000" b="1" dirty="0">
              <a:solidFill>
                <a:srgbClr val="0041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32441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979712" y="1700808"/>
            <a:ext cx="4824536" cy="1152128"/>
          </a:xfrm>
          <a:prstGeom prst="roundRect">
            <a:avLst/>
          </a:prstGeom>
          <a:solidFill>
            <a:srgbClr val="CEF5FE"/>
          </a:solidFill>
          <a:ln>
            <a:solidFill>
              <a:srgbClr val="2F4F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03847" y="0"/>
            <a:ext cx="5948471" cy="1071546"/>
          </a:xfrm>
          <a:prstGeom prst="rect">
            <a:avLst/>
          </a:prstGeom>
          <a:solidFill>
            <a:srgbClr val="2F4F95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Риск-ориентированный подход в государственном контроле и надзоре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 rotWithShape="1">
          <a:blip r:embed="rId2" cstate="print"/>
          <a:srcRect r="72641"/>
          <a:stretch/>
        </p:blipFill>
        <p:spPr bwMode="auto">
          <a:xfrm>
            <a:off x="-1" y="0"/>
            <a:ext cx="3203849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11760" y="1844824"/>
            <a:ext cx="39604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0041C4"/>
                </a:solidFill>
              </a:rPr>
              <a:t>Р = Т + Ку</a:t>
            </a:r>
            <a:endParaRPr lang="ru-RU" sz="4800" dirty="0">
              <a:solidFill>
                <a:srgbClr val="0041C4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3212976"/>
            <a:ext cx="864096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 algn="just"/>
            <a:r>
              <a:rPr lang="ru-RU" dirty="0" smtClean="0">
                <a:solidFill>
                  <a:srgbClr val="0041C4"/>
                </a:solidFill>
              </a:rPr>
              <a:t>Р - показатель потенциального риска причинения вреда охраняемым ценностям в    сфере труда </a:t>
            </a:r>
          </a:p>
          <a:p>
            <a:pPr marL="361950" indent="-361950" algn="just"/>
            <a:endParaRPr lang="ru-RU" sz="800" dirty="0" smtClean="0">
              <a:solidFill>
                <a:srgbClr val="0041C4"/>
              </a:solidFill>
            </a:endParaRPr>
          </a:p>
          <a:p>
            <a:pPr marL="361950" indent="-361950" algn="just">
              <a:tabLst>
                <a:tab pos="361950" algn="l"/>
              </a:tabLst>
            </a:pPr>
            <a:r>
              <a:rPr lang="ru-RU" dirty="0" smtClean="0">
                <a:solidFill>
                  <a:srgbClr val="0041C4"/>
                </a:solidFill>
              </a:rPr>
              <a:t>Т - показатель тяжести потенциальных негативных последствий возможного несоблюдения работодателями требований трудового законодательства</a:t>
            </a:r>
          </a:p>
          <a:p>
            <a:pPr marL="361950" indent="-361950" algn="just"/>
            <a:endParaRPr lang="ru-RU" sz="800" dirty="0" smtClean="0">
              <a:solidFill>
                <a:srgbClr val="0041C4"/>
              </a:solidFill>
            </a:endParaRPr>
          </a:p>
          <a:p>
            <a:pPr marL="361950" indent="-361950" algn="just"/>
            <a:r>
              <a:rPr lang="ru-RU" dirty="0" smtClean="0">
                <a:solidFill>
                  <a:srgbClr val="0041C4"/>
                </a:solidFill>
              </a:rPr>
              <a:t>Ку - коэффициент устойчивости добросовестного поведения юридических лиц</a:t>
            </a:r>
            <a:endParaRPr lang="ru-RU" dirty="0">
              <a:solidFill>
                <a:srgbClr val="0041C4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544" y="5517232"/>
            <a:ext cx="8208912" cy="646331"/>
          </a:xfrm>
          <a:prstGeom prst="rect">
            <a:avLst/>
          </a:prstGeom>
          <a:solidFill>
            <a:srgbClr val="CEF5FE"/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smtClean="0">
                <a:solidFill>
                  <a:srgbClr val="0041C4"/>
                </a:solidFill>
              </a:rPr>
              <a:t>Приложение к «Положению о федеральном государственном надзоре за соблюдением трудового законодательства и иных нормативных правовых актов, содержащих  нормы трудового права» утвержд. постановлением Правительства РФ от 01.09.2012 г № 875, с измен. в соответсвии с постановлением Правительства  РФ от 16.02.2017 г № 197.</a:t>
            </a:r>
            <a:endParaRPr lang="ru-RU" sz="1200" b="1" dirty="0">
              <a:solidFill>
                <a:srgbClr val="0041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03632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03847" y="0"/>
            <a:ext cx="5948471" cy="1071546"/>
          </a:xfrm>
          <a:prstGeom prst="rect">
            <a:avLst/>
          </a:prstGeom>
          <a:solidFill>
            <a:srgbClr val="2F4F95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Риск-ориентированный подход в государственном контроле и надзоре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 rotWithShape="1">
          <a:blip r:embed="rId2" cstate="print"/>
          <a:srcRect r="72641"/>
          <a:stretch/>
        </p:blipFill>
        <p:spPr bwMode="auto">
          <a:xfrm>
            <a:off x="-1" y="0"/>
            <a:ext cx="3203849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ыноска со стрелкой вниз 4"/>
          <p:cNvSpPr/>
          <p:nvPr/>
        </p:nvSpPr>
        <p:spPr>
          <a:xfrm>
            <a:off x="251520" y="1556792"/>
            <a:ext cx="8640960" cy="1584176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Критерии отнесения деятельности юридических лиц и индивидуальных предпринимателей, являющихся работодателями, к определенной категории риска</a:t>
            </a:r>
            <a:endParaRPr lang="ru-RU" b="1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83568" y="3356992"/>
          <a:ext cx="7704856" cy="304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Показатель потенциального риска, Р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Группа риска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периодичность проведения плановых  проверок в отношении юридического лица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41C4"/>
                          </a:solidFill>
                        </a:rPr>
                        <a:t>1 и более</a:t>
                      </a:r>
                      <a:endParaRPr lang="ru-RU" b="1" dirty="0">
                        <a:solidFill>
                          <a:srgbClr val="0041C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41C4"/>
                          </a:solidFill>
                        </a:rPr>
                        <a:t>высокий риск</a:t>
                      </a:r>
                      <a:endParaRPr lang="ru-RU" b="1" dirty="0">
                        <a:solidFill>
                          <a:srgbClr val="0041C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41C4"/>
                          </a:solidFill>
                        </a:rPr>
                        <a:t>один раз в 2 года</a:t>
                      </a:r>
                      <a:endParaRPr lang="ru-RU" b="1" dirty="0">
                        <a:solidFill>
                          <a:srgbClr val="0041C4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41C4"/>
                          </a:solidFill>
                        </a:rPr>
                        <a:t>0,99 – 0,75</a:t>
                      </a:r>
                      <a:endParaRPr lang="ru-RU" b="1" dirty="0">
                        <a:solidFill>
                          <a:srgbClr val="0041C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41C4"/>
                          </a:solidFill>
                        </a:rPr>
                        <a:t>значительный риск</a:t>
                      </a:r>
                      <a:endParaRPr lang="ru-RU" b="1" dirty="0">
                        <a:solidFill>
                          <a:srgbClr val="0041C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41C4"/>
                          </a:solidFill>
                        </a:rPr>
                        <a:t>один раз в 3 года</a:t>
                      </a:r>
                      <a:endParaRPr lang="ru-RU" b="1" dirty="0">
                        <a:solidFill>
                          <a:srgbClr val="0041C4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41C4"/>
                          </a:solidFill>
                        </a:rPr>
                        <a:t>0,74 – 0,5</a:t>
                      </a:r>
                      <a:endParaRPr lang="ru-RU" b="1" dirty="0">
                        <a:solidFill>
                          <a:srgbClr val="0041C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41C4"/>
                          </a:solidFill>
                        </a:rPr>
                        <a:t>средний риск</a:t>
                      </a:r>
                      <a:endParaRPr lang="ru-RU" b="1" dirty="0">
                        <a:solidFill>
                          <a:srgbClr val="0041C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41C4"/>
                          </a:solidFill>
                        </a:rPr>
                        <a:t>один раз в 5 лет</a:t>
                      </a:r>
                      <a:endParaRPr lang="ru-RU" b="1" dirty="0">
                        <a:solidFill>
                          <a:srgbClr val="0041C4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41C4"/>
                          </a:solidFill>
                        </a:rPr>
                        <a:t>0,49 – 0,25</a:t>
                      </a:r>
                      <a:endParaRPr lang="ru-RU" b="1" dirty="0">
                        <a:solidFill>
                          <a:srgbClr val="0041C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41C4"/>
                          </a:solidFill>
                        </a:rPr>
                        <a:t>умеренный риск</a:t>
                      </a:r>
                      <a:endParaRPr lang="ru-RU" b="1" dirty="0">
                        <a:solidFill>
                          <a:srgbClr val="0041C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41C4"/>
                          </a:solidFill>
                        </a:rPr>
                        <a:t>один раз в 6 лет</a:t>
                      </a:r>
                      <a:endParaRPr lang="ru-RU" b="1" dirty="0">
                        <a:solidFill>
                          <a:srgbClr val="0041C4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41C4"/>
                          </a:solidFill>
                        </a:rPr>
                        <a:t>0,24 и менее </a:t>
                      </a:r>
                      <a:endParaRPr lang="ru-RU" b="1" dirty="0">
                        <a:solidFill>
                          <a:srgbClr val="0041C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41C4"/>
                          </a:solidFill>
                        </a:rPr>
                        <a:t>низкий</a:t>
                      </a:r>
                      <a:r>
                        <a:rPr lang="ru-RU" b="1" baseline="0" dirty="0" smtClean="0">
                          <a:solidFill>
                            <a:srgbClr val="0041C4"/>
                          </a:solidFill>
                        </a:rPr>
                        <a:t> риск</a:t>
                      </a:r>
                      <a:endParaRPr lang="ru-RU" b="1" dirty="0">
                        <a:solidFill>
                          <a:srgbClr val="0041C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41C4"/>
                          </a:solidFill>
                        </a:rPr>
                        <a:t>проверки не проводятся</a:t>
                      </a:r>
                      <a:endParaRPr lang="ru-RU" b="1" dirty="0">
                        <a:solidFill>
                          <a:srgbClr val="0041C4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703632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03847" y="0"/>
            <a:ext cx="5948471" cy="1071546"/>
          </a:xfrm>
          <a:prstGeom prst="rect">
            <a:avLst/>
          </a:prstGeom>
          <a:solidFill>
            <a:srgbClr val="2F4F95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Система управления охраны труда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 rotWithShape="1">
          <a:blip r:embed="rId2" cstate="print"/>
          <a:srcRect r="72641"/>
          <a:stretch/>
        </p:blipFill>
        <p:spPr bwMode="auto">
          <a:xfrm>
            <a:off x="-1" y="0"/>
            <a:ext cx="3203849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755576" y="1484784"/>
            <a:ext cx="7776864" cy="1368152"/>
          </a:xfrm>
          <a:prstGeom prst="roundRect">
            <a:avLst/>
          </a:prstGeom>
          <a:solidFill>
            <a:srgbClr val="CEF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2F4F95"/>
                </a:solidFill>
              </a:rPr>
              <a:t>Постановлением Правительства Российской Федерации от 17 августа 2016 г. № 806 «О применении риск-ориентированного подхода при организации отдельных видов государственного контроля (надзора) и внесении изменений в некоторые акты Правительства Российской Федерации</a:t>
            </a:r>
            <a:r>
              <a:rPr lang="ru-RU" sz="1600" dirty="0" smtClean="0">
                <a:solidFill>
                  <a:srgbClr val="2F4F95"/>
                </a:solidFill>
              </a:rPr>
              <a:t>»</a:t>
            </a:r>
            <a:endParaRPr lang="ru-RU" sz="1600" b="1" dirty="0">
              <a:solidFill>
                <a:srgbClr val="2F4F95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3212976"/>
            <a:ext cx="7776864" cy="1368152"/>
          </a:xfrm>
          <a:prstGeom prst="roundRect">
            <a:avLst/>
          </a:prstGeom>
          <a:solidFill>
            <a:srgbClr val="CEF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2F4F95"/>
                </a:solidFill>
              </a:rPr>
              <a:t>Разработка и внедрение «Проверочных листов применяемых при осуществлении федерального государственного надзора за соблюдением трудового законодательства»</a:t>
            </a:r>
            <a:endParaRPr lang="ru-RU" sz="2000" dirty="0">
              <a:solidFill>
                <a:srgbClr val="2F4F95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283968" y="2924944"/>
            <a:ext cx="288032" cy="144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283968" y="4653136"/>
            <a:ext cx="288032" cy="144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27584" y="4941168"/>
            <a:ext cx="7776864" cy="1368152"/>
          </a:xfrm>
          <a:prstGeom prst="roundRect">
            <a:avLst/>
          </a:prstGeom>
          <a:solidFill>
            <a:srgbClr val="CEF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2F4F95"/>
                </a:solidFill>
              </a:rPr>
              <a:t>Создание открытого взаимодействия между контрольно-надзорными органами и бизнес-сообществом, направленного на предупреждение производственного травматизма с помощью профилактических мер</a:t>
            </a:r>
            <a:endParaRPr lang="ru-RU" sz="2000" b="1" dirty="0">
              <a:solidFill>
                <a:srgbClr val="2F4F9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03632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03847" y="0"/>
            <a:ext cx="5948471" cy="1071546"/>
          </a:xfrm>
          <a:prstGeom prst="rect">
            <a:avLst/>
          </a:prstGeom>
          <a:solidFill>
            <a:srgbClr val="2F4F95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Система управления охраны труда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 rotWithShape="1">
          <a:blip r:embed="rId2" cstate="print"/>
          <a:srcRect r="72641"/>
          <a:stretch/>
        </p:blipFill>
        <p:spPr bwMode="auto">
          <a:xfrm>
            <a:off x="-1" y="0"/>
            <a:ext cx="3203849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755576" y="1484784"/>
            <a:ext cx="7776864" cy="1368152"/>
          </a:xfrm>
          <a:prstGeom prst="roundRect">
            <a:avLst/>
          </a:prstGeom>
          <a:solidFill>
            <a:srgbClr val="CEF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2F4F95"/>
                </a:solidFill>
              </a:rPr>
              <a:t>В настоящее время разработано 107 «Проверочных листов»</a:t>
            </a:r>
            <a:endParaRPr lang="ru-RU" sz="2800" dirty="0">
              <a:solidFill>
                <a:srgbClr val="2F4F95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3212976"/>
            <a:ext cx="7776864" cy="1368152"/>
          </a:xfrm>
          <a:prstGeom prst="roundRect">
            <a:avLst/>
          </a:prstGeom>
          <a:solidFill>
            <a:srgbClr val="CEF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2F4F95"/>
                </a:solidFill>
              </a:rPr>
              <a:t>«Проверочные листы» находятся в свободном доступе на сайте Федеральной службы по труду и занятости РФ</a:t>
            </a:r>
            <a:endParaRPr lang="ru-RU" sz="2000" dirty="0">
              <a:solidFill>
                <a:srgbClr val="2F4F95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27584" y="5013176"/>
            <a:ext cx="7776864" cy="1368152"/>
          </a:xfrm>
          <a:prstGeom prst="roundRect">
            <a:avLst/>
          </a:prstGeom>
          <a:solidFill>
            <a:srgbClr val="CEF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2F4F95"/>
                </a:solidFill>
              </a:rPr>
              <a:t>https</a:t>
            </a:r>
            <a:r>
              <a:rPr lang="ru-RU" sz="2800" b="1" dirty="0" smtClean="0">
                <a:solidFill>
                  <a:srgbClr val="2F4F95"/>
                </a:solidFill>
              </a:rPr>
              <a:t>:</a:t>
            </a:r>
            <a:r>
              <a:rPr lang="en-US" sz="2800" b="1" dirty="0" smtClean="0">
                <a:solidFill>
                  <a:srgbClr val="2F4F95"/>
                </a:solidFill>
              </a:rPr>
              <a:t>//www.rostrud.ru/rostrud/deyatelnost</a:t>
            </a:r>
            <a:endParaRPr lang="ru-RU" sz="2800" b="1" dirty="0">
              <a:solidFill>
                <a:srgbClr val="2F4F9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03632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03847" y="0"/>
            <a:ext cx="5948471" cy="1071546"/>
          </a:xfrm>
          <a:prstGeom prst="rect">
            <a:avLst/>
          </a:prstGeom>
          <a:solidFill>
            <a:srgbClr val="2F4F95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«Проверочные листы»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 rotWithShape="1">
          <a:blip r:embed="rId2" cstate="print"/>
          <a:srcRect r="72641"/>
          <a:stretch/>
        </p:blipFill>
        <p:spPr bwMode="auto">
          <a:xfrm>
            <a:off x="0" y="0"/>
            <a:ext cx="3203849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23528" y="1412776"/>
            <a:ext cx="849694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2F4F95"/>
                </a:solidFill>
              </a:rPr>
              <a:t>Примерный перечень проверочных листов:</a:t>
            </a:r>
          </a:p>
          <a:p>
            <a:endParaRPr lang="ru-RU" sz="800" b="1" dirty="0" smtClean="0">
              <a:solidFill>
                <a:srgbClr val="2F4F95"/>
              </a:solidFill>
            </a:endParaRPr>
          </a:p>
          <a:p>
            <a:pPr algn="just"/>
            <a:r>
              <a:rPr lang="ru-RU" dirty="0" smtClean="0">
                <a:solidFill>
                  <a:srgbClr val="2F4F95"/>
                </a:solidFill>
              </a:rPr>
              <a:t>-«По проверке порядка оформления приема на работу»</a:t>
            </a:r>
          </a:p>
          <a:p>
            <a:pPr algn="just"/>
            <a:r>
              <a:rPr lang="ru-RU" dirty="0" smtClean="0">
                <a:solidFill>
                  <a:srgbClr val="2F4F95"/>
                </a:solidFill>
              </a:rPr>
              <a:t>-«По проверке соблюдения требований по содержанию  трудовых договоров»</a:t>
            </a:r>
          </a:p>
          <a:p>
            <a:pPr algn="just"/>
            <a:r>
              <a:rPr lang="ru-RU" dirty="0" smtClean="0">
                <a:solidFill>
                  <a:srgbClr val="2F4F95"/>
                </a:solidFill>
              </a:rPr>
              <a:t>-«По проверке соблюдения порядка и условий изменения трудового договора»</a:t>
            </a:r>
          </a:p>
          <a:p>
            <a:pPr algn="just"/>
            <a:r>
              <a:rPr lang="ru-RU" dirty="0" smtClean="0">
                <a:solidFill>
                  <a:srgbClr val="2F4F95"/>
                </a:solidFill>
              </a:rPr>
              <a:t>-«По проверке соблюдения порядка прекращения трудового договора»</a:t>
            </a:r>
          </a:p>
          <a:p>
            <a:r>
              <a:rPr lang="ru-RU" dirty="0" smtClean="0">
                <a:solidFill>
                  <a:srgbClr val="2F4F95"/>
                </a:solidFill>
              </a:rPr>
              <a:t>-«По проверке соблюдения общих требований по установлению режима работы и учету рабочего времени»</a:t>
            </a:r>
          </a:p>
          <a:p>
            <a:r>
              <a:rPr lang="ru-RU" dirty="0" smtClean="0">
                <a:solidFill>
                  <a:srgbClr val="2F4F95"/>
                </a:solidFill>
              </a:rPr>
              <a:t>-«По проверке соблюдения требований по предоставлению ежегодного основного оплачиваемого отпуска»</a:t>
            </a:r>
          </a:p>
          <a:p>
            <a:r>
              <a:rPr lang="ru-RU" dirty="0" smtClean="0">
                <a:solidFill>
                  <a:srgbClr val="2F4F95"/>
                </a:solidFill>
              </a:rPr>
              <a:t>-«По проверке соблюдения общих требований по установлению и выплате заработной платы»</a:t>
            </a:r>
          </a:p>
          <a:p>
            <a:r>
              <a:rPr lang="ru-RU" dirty="0" smtClean="0">
                <a:solidFill>
                  <a:srgbClr val="2F4F95"/>
                </a:solidFill>
              </a:rPr>
              <a:t>-«По проверке соблюдения требований по регулированию труда несовершеннолетних»</a:t>
            </a:r>
          </a:p>
          <a:p>
            <a:r>
              <a:rPr lang="ru-RU" dirty="0" smtClean="0">
                <a:solidFill>
                  <a:srgbClr val="2F4F95"/>
                </a:solidFill>
              </a:rPr>
              <a:t>-«По проверке соблюдения требований по регулированию труда иностранных работников»</a:t>
            </a:r>
          </a:p>
          <a:p>
            <a:r>
              <a:rPr lang="ru-RU" dirty="0" smtClean="0">
                <a:solidFill>
                  <a:srgbClr val="2F4F95"/>
                </a:solidFill>
              </a:rPr>
              <a:t>-«По проверке соблюдения требований по установлению продолжительности рабочего времени»</a:t>
            </a:r>
            <a:endParaRPr lang="ru-RU" sz="2400" b="1" dirty="0">
              <a:solidFill>
                <a:srgbClr val="2F4F9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03632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03847" y="0"/>
            <a:ext cx="5948471" cy="1071546"/>
          </a:xfrm>
          <a:prstGeom prst="rect">
            <a:avLst/>
          </a:prstGeom>
          <a:solidFill>
            <a:srgbClr val="2F4F95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Партнерская модель взаимодействия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 rotWithShape="1">
          <a:blip r:embed="rId2" cstate="print"/>
          <a:srcRect r="72641"/>
          <a:stretch/>
        </p:blipFill>
        <p:spPr bwMode="auto">
          <a:xfrm>
            <a:off x="-1" y="0"/>
            <a:ext cx="3203849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Капля 9"/>
          <p:cNvSpPr/>
          <p:nvPr/>
        </p:nvSpPr>
        <p:spPr>
          <a:xfrm>
            <a:off x="3419872" y="3789040"/>
            <a:ext cx="2304256" cy="2160240"/>
          </a:xfrm>
          <a:prstGeom prst="teardrop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работодатель</a:t>
            </a:r>
            <a:endParaRPr lang="ru-RU" dirty="0"/>
          </a:p>
        </p:txBody>
      </p:sp>
      <p:sp>
        <p:nvSpPr>
          <p:cNvPr id="11" name="Капля 10"/>
          <p:cNvSpPr/>
          <p:nvPr/>
        </p:nvSpPr>
        <p:spPr>
          <a:xfrm rot="5400000" flipV="1">
            <a:off x="6480212" y="1088740"/>
            <a:ext cx="2160240" cy="2376264"/>
          </a:xfrm>
          <a:prstGeom prst="teardrop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dirty="0" smtClean="0"/>
              <a:t>бизнес-сообщество</a:t>
            </a:r>
            <a:endParaRPr lang="ru-RU" dirty="0"/>
          </a:p>
        </p:txBody>
      </p:sp>
      <p:sp>
        <p:nvSpPr>
          <p:cNvPr id="12" name="Капля 11"/>
          <p:cNvSpPr/>
          <p:nvPr/>
        </p:nvSpPr>
        <p:spPr>
          <a:xfrm flipH="1">
            <a:off x="6444208" y="3789040"/>
            <a:ext cx="2376264" cy="2160240"/>
          </a:xfrm>
          <a:prstGeom prst="teardrop">
            <a:avLst/>
          </a:prstGeom>
          <a:solidFill>
            <a:srgbClr val="0041C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Государственная</a:t>
            </a:r>
          </a:p>
          <a:p>
            <a:pPr algn="ctr"/>
            <a:r>
              <a:rPr lang="ru-RU" sz="1600" b="1" dirty="0" smtClean="0"/>
              <a:t>инспекция</a:t>
            </a:r>
          </a:p>
          <a:p>
            <a:pPr algn="ctr"/>
            <a:r>
              <a:rPr lang="ru-RU" sz="1600" b="1" dirty="0" smtClean="0"/>
              <a:t>труда</a:t>
            </a:r>
            <a:endParaRPr lang="ru-RU" sz="1600" b="1" dirty="0"/>
          </a:p>
        </p:txBody>
      </p:sp>
      <p:sp>
        <p:nvSpPr>
          <p:cNvPr id="13" name="Капля 12"/>
          <p:cNvSpPr/>
          <p:nvPr/>
        </p:nvSpPr>
        <p:spPr>
          <a:xfrm rot="16200000" flipH="1" flipV="1">
            <a:off x="3527884" y="1160748"/>
            <a:ext cx="2016224" cy="2376264"/>
          </a:xfrm>
          <a:prstGeom prst="teardrop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/>
              <a:t>профсоюзы</a:t>
            </a:r>
            <a:endParaRPr lang="ru-RU" dirty="0"/>
          </a:p>
        </p:txBody>
      </p:sp>
      <p:sp>
        <p:nvSpPr>
          <p:cNvPr id="14" name="Двойная стрелка влево/вправо 13"/>
          <p:cNvSpPr/>
          <p:nvPr/>
        </p:nvSpPr>
        <p:spPr>
          <a:xfrm>
            <a:off x="5868144" y="2564904"/>
            <a:ext cx="432048" cy="21602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войная стрелка влево/вправо 15"/>
          <p:cNvSpPr/>
          <p:nvPr/>
        </p:nvSpPr>
        <p:spPr>
          <a:xfrm>
            <a:off x="5868144" y="4293096"/>
            <a:ext cx="432048" cy="21602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войная стрелка вверх/вниз 17"/>
          <p:cNvSpPr/>
          <p:nvPr/>
        </p:nvSpPr>
        <p:spPr>
          <a:xfrm>
            <a:off x="7524328" y="3429000"/>
            <a:ext cx="144016" cy="28803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войная стрелка вверх/вниз 18"/>
          <p:cNvSpPr/>
          <p:nvPr/>
        </p:nvSpPr>
        <p:spPr>
          <a:xfrm>
            <a:off x="4499992" y="3429000"/>
            <a:ext cx="144016" cy="28803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четверенная стрелка 21"/>
          <p:cNvSpPr/>
          <p:nvPr/>
        </p:nvSpPr>
        <p:spPr>
          <a:xfrm rot="13260000">
            <a:off x="5779267" y="3235661"/>
            <a:ext cx="504056" cy="576064"/>
          </a:xfrm>
          <a:prstGeom prst="quad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67544" y="1412776"/>
            <a:ext cx="2664296" cy="4824536"/>
          </a:xfrm>
          <a:prstGeom prst="roundRect">
            <a:avLst/>
          </a:prstGeom>
          <a:solidFill>
            <a:schemeClr val="tx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>
                <a:solidFill>
                  <a:srgbClr val="0041C4"/>
                </a:solidFill>
              </a:rPr>
              <a:t>Данная модель дает возможность всестороннего рассмотрения вопросов правильного взаимодействия между работниками и работодателем с учетом мнения всех сторон социального партнерства</a:t>
            </a:r>
            <a:endParaRPr lang="ru-RU" dirty="0">
              <a:solidFill>
                <a:srgbClr val="0041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03632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03847" y="0"/>
            <a:ext cx="5948471" cy="1071546"/>
          </a:xfrm>
          <a:prstGeom prst="rect">
            <a:avLst/>
          </a:prstGeom>
          <a:solidFill>
            <a:srgbClr val="2F4F95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Партнерская модель взаимодействия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 rotWithShape="1">
          <a:blip r:embed="rId2" cstate="print"/>
          <a:srcRect r="72641"/>
          <a:stretch/>
        </p:blipFill>
        <p:spPr bwMode="auto">
          <a:xfrm>
            <a:off x="-1" y="0"/>
            <a:ext cx="3203849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1520" y="1196753"/>
            <a:ext cx="864096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41C4"/>
                </a:solidFill>
              </a:rPr>
              <a:t>Мероприятия направленные на развитие и обеспечение безопасных условий труда:</a:t>
            </a:r>
          </a:p>
          <a:p>
            <a:pPr algn="ctr"/>
            <a:endParaRPr lang="ru-RU" dirty="0" smtClean="0"/>
          </a:p>
          <a:p>
            <a:pPr marL="180975" indent="-180975" algn="just">
              <a:buFont typeface="Arial" charset="0"/>
              <a:buChar char="•"/>
            </a:pPr>
            <a:r>
              <a:rPr lang="ru-RU" dirty="0" smtClean="0">
                <a:solidFill>
                  <a:srgbClr val="0041C4"/>
                </a:solidFill>
              </a:rPr>
              <a:t> Публичные слушания по обсуждению правоприменительной практики деятельности инспекции с приглашением широкого круга работодателей, общественных организаций, представляющих бизнес-сообщество, профсоюзов, органов исполнительной власти и местного самоуправления, представителей средств массовой информации;</a:t>
            </a:r>
          </a:p>
          <a:p>
            <a:pPr marL="180975" indent="-180975" algn="just"/>
            <a:endParaRPr lang="ru-RU" dirty="0" smtClean="0">
              <a:solidFill>
                <a:srgbClr val="0041C4"/>
              </a:solidFill>
            </a:endParaRPr>
          </a:p>
          <a:p>
            <a:pPr marL="180975" indent="-180975" algn="just">
              <a:buFont typeface="Arial" charset="0"/>
              <a:buChar char="•"/>
            </a:pPr>
            <a:r>
              <a:rPr lang="ru-RU" dirty="0" smtClean="0">
                <a:solidFill>
                  <a:srgbClr val="0041C4"/>
                </a:solidFill>
              </a:rPr>
              <a:t> Организация взаимодействия с отраслевыми профсоюзами, саморегулируемыми организациями, представителями работодателей по профилактике производственного травматизма и предотвращению несчастных случаев;</a:t>
            </a:r>
          </a:p>
          <a:p>
            <a:pPr marL="180975" indent="-180975" algn="just">
              <a:buFont typeface="Arial" charset="0"/>
              <a:buChar char="•"/>
            </a:pPr>
            <a:endParaRPr lang="ru-RU" dirty="0" smtClean="0">
              <a:solidFill>
                <a:srgbClr val="0041C4"/>
              </a:solidFill>
            </a:endParaRPr>
          </a:p>
          <a:p>
            <a:pPr marL="180975" indent="-180975" algn="just">
              <a:buFont typeface="Arial" charset="0"/>
              <a:buChar char="•"/>
            </a:pPr>
            <a:r>
              <a:rPr lang="ru-RU" dirty="0" smtClean="0">
                <a:solidFill>
                  <a:srgbClr val="0041C4"/>
                </a:solidFill>
              </a:rPr>
              <a:t>Развитие социального партнерства в решении вопросов по предотвращению и ликвидации задолженности по заработной плате.</a:t>
            </a:r>
          </a:p>
          <a:p>
            <a:pPr marL="180975" indent="-180975" algn="just"/>
            <a:endParaRPr lang="ru-RU" dirty="0" smtClean="0">
              <a:solidFill>
                <a:srgbClr val="0041C4"/>
              </a:solidFill>
            </a:endParaRPr>
          </a:p>
          <a:p>
            <a:pPr marL="180975" indent="-180975" algn="just">
              <a:buFont typeface="Arial" charset="0"/>
              <a:buChar char="•"/>
            </a:pPr>
            <a:r>
              <a:rPr lang="ru-RU" dirty="0" smtClean="0">
                <a:solidFill>
                  <a:srgbClr val="0041C4"/>
                </a:solidFill>
              </a:rPr>
              <a:t>Выработка </a:t>
            </a:r>
            <a:r>
              <a:rPr lang="ru-RU" dirty="0" smtClean="0">
                <a:solidFill>
                  <a:srgbClr val="0041C4"/>
                </a:solidFill>
              </a:rPr>
              <a:t>дополнительных механизмов взаимодействия и </a:t>
            </a:r>
            <a:r>
              <a:rPr lang="ru-RU" dirty="0" smtClean="0">
                <a:solidFill>
                  <a:srgbClr val="0041C4"/>
                </a:solidFill>
              </a:rPr>
              <a:t>обсуждение</a:t>
            </a:r>
            <a:r>
              <a:rPr lang="ru-RU" dirty="0" smtClean="0">
                <a:solidFill>
                  <a:srgbClr val="0041C4"/>
                </a:solidFill>
              </a:rPr>
              <a:t>  </a:t>
            </a:r>
            <a:r>
              <a:rPr lang="ru-RU" dirty="0" smtClean="0">
                <a:solidFill>
                  <a:srgbClr val="0041C4"/>
                </a:solidFill>
              </a:rPr>
              <a:t>актуальных проблем </a:t>
            </a:r>
            <a:r>
              <a:rPr lang="ru-RU" dirty="0" smtClean="0">
                <a:solidFill>
                  <a:srgbClr val="0041C4"/>
                </a:solidFill>
              </a:rPr>
              <a:t>совершенствования </a:t>
            </a:r>
            <a:r>
              <a:rPr lang="ru-RU" dirty="0" smtClean="0">
                <a:solidFill>
                  <a:srgbClr val="0041C4"/>
                </a:solidFill>
              </a:rPr>
              <a:t>трудового законодательства</a:t>
            </a:r>
          </a:p>
          <a:p>
            <a:pPr marL="180975" indent="-180975" algn="just">
              <a:buFont typeface="Arial" charset="0"/>
              <a:buChar char="•"/>
            </a:pPr>
            <a:endParaRPr lang="ru-RU" dirty="0" smtClean="0">
              <a:solidFill>
                <a:srgbClr val="0041C4"/>
              </a:solidFill>
            </a:endParaRPr>
          </a:p>
          <a:p>
            <a:pPr marL="180975" indent="-180975" algn="just"/>
            <a:endParaRPr lang="ru-RU" sz="2000" dirty="0" smtClean="0">
              <a:solidFill>
                <a:srgbClr val="0041C4"/>
              </a:solidFill>
            </a:endParaRPr>
          </a:p>
          <a:p>
            <a:pPr marL="180975" indent="-180975" algn="just"/>
            <a:endParaRPr lang="ru-RU" sz="2000" dirty="0" smtClean="0">
              <a:solidFill>
                <a:srgbClr val="0041C4"/>
              </a:solidFill>
            </a:endParaRP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01703632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7769</TotalTime>
  <Words>619</Words>
  <Application>Microsoft Office PowerPoint</Application>
  <PresentationFormat>Экран (4:3)</PresentationFormat>
  <Paragraphs>93</Paragraphs>
  <Slides>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svd11</dc:creator>
  <cp:lastModifiedBy>Юрий Губин</cp:lastModifiedBy>
  <cp:revision>652</cp:revision>
  <cp:lastPrinted>2017-10-12T04:33:15Z</cp:lastPrinted>
  <dcterms:created xsi:type="dcterms:W3CDTF">2012-03-12T06:39:59Z</dcterms:created>
  <dcterms:modified xsi:type="dcterms:W3CDTF">2017-10-12T04:35:02Z</dcterms:modified>
</cp:coreProperties>
</file>